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-96" y="-58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B0635EF1-7CDA-47A0-ABB2-B9F5AC5D7F0E}" type="datetimeFigureOut">
              <a:rPr lang="ru-RU" smtClean="0"/>
              <a:t>30.03.2017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6801-6D60-4F87-9AEE-202610271C9E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23451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35EF1-7CDA-47A0-ABB2-B9F5AC5D7F0E}" type="datetimeFigureOut">
              <a:rPr lang="ru-RU" smtClean="0"/>
              <a:t>30.03.2017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6801-6D60-4F87-9AEE-202610271C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4701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762000"/>
            <a:ext cx="75819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35EF1-7CDA-47A0-ABB2-B9F5AC5D7F0E}" type="datetimeFigureOut">
              <a:rPr lang="ru-RU" smtClean="0"/>
              <a:t>30.03.2017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6801-6D60-4F87-9AEE-202610271C9E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58400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35EF1-7CDA-47A0-ABB2-B9F5AC5D7F0E}" type="datetimeFigureOut">
              <a:rPr lang="ru-RU" smtClean="0"/>
              <a:t>30.03.2017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6801-6D60-4F87-9AEE-202610271C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9834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35EF1-7CDA-47A0-ABB2-B9F5AC5D7F0E}" type="datetimeFigureOut">
              <a:rPr lang="ru-RU" smtClean="0"/>
              <a:t>30.03.2017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6801-6D60-4F87-9AEE-202610271C9E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34943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" y="2286000"/>
            <a:ext cx="475488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35EF1-7CDA-47A0-ABB2-B9F5AC5D7F0E}" type="datetimeFigureOut">
              <a:rPr lang="ru-RU" smtClean="0"/>
              <a:t>30.03.2017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6801-6D60-4F87-9AEE-202610271C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8975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89320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89320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35EF1-7CDA-47A0-ABB2-B9F5AC5D7F0E}" type="datetimeFigureOut">
              <a:rPr lang="ru-RU" smtClean="0"/>
              <a:t>30.03.2017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6801-6D60-4F87-9AEE-202610271C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2114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35EF1-7CDA-47A0-ABB2-B9F5AC5D7F0E}" type="datetimeFigureOut">
              <a:rPr lang="ru-RU" smtClean="0"/>
              <a:t>30.03.2017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6801-6D60-4F87-9AEE-202610271C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45235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35EF1-7CDA-47A0-ABB2-B9F5AC5D7F0E}" type="datetimeFigureOut">
              <a:rPr lang="ru-RU" smtClean="0"/>
              <a:t>30.03.2017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6801-6D60-4F87-9AEE-202610271C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0285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35EF1-7CDA-47A0-ABB2-B9F5AC5D7F0E}" type="datetimeFigureOut">
              <a:rPr lang="ru-RU" smtClean="0"/>
              <a:t>30.03.2017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6801-6D60-4F87-9AEE-202610271C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182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35EF1-7CDA-47A0-ABB2-B9F5AC5D7F0E}" type="datetimeFigureOut">
              <a:rPr lang="ru-RU" smtClean="0"/>
              <a:t>30.03.2017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6801-6D60-4F87-9AEE-202610271C9E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09067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1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8" y="6470704"/>
            <a:ext cx="2154142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B0635EF1-7CDA-47A0-ABB2-B9F5AC5D7F0E}" type="datetimeFigureOut">
              <a:rPr lang="ru-RU" smtClean="0"/>
              <a:t>30.03.2017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8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4" y="6470704"/>
            <a:ext cx="973666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B7576801-6D60-4F87-9AEE-202610271C9E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715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0000"/>
              <a:lumOff val="10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68135" y="249382"/>
            <a:ext cx="11329060" cy="2933206"/>
          </a:xfrm>
        </p:spPr>
        <p:txBody>
          <a:bodyPr>
            <a:normAutofit fontScale="90000"/>
          </a:bodyPr>
          <a:lstStyle/>
          <a:p>
            <a:pPr algn="ctr">
              <a:lnSpc>
                <a:spcPts val="6000"/>
              </a:lnSpc>
            </a:pPr>
            <a:r>
              <a:rPr lang="ru-RU" sz="3600" b="1" dirty="0" smtClean="0"/>
              <a:t>оплата </a:t>
            </a:r>
            <a:r>
              <a:rPr lang="ru-RU" sz="3600" b="1" dirty="0"/>
              <a:t>труда педагогических работников</a:t>
            </a:r>
            <a:br>
              <a:rPr lang="ru-RU" sz="3600" b="1" dirty="0"/>
            </a:br>
            <a:r>
              <a:rPr lang="ru-RU" sz="3600" b="1" dirty="0"/>
              <a:t>образовательных организаций ассоциации «Согласие» за 2016 год</a:t>
            </a:r>
            <a:r>
              <a:rPr lang="ru-RU" b="1" dirty="0"/>
              <a:t/>
            </a:r>
            <a:br>
              <a:rPr lang="ru-RU" b="1" dirty="0"/>
            </a:b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V="1">
            <a:off x="4144489" y="6858000"/>
            <a:ext cx="1591294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890161" y="5242956"/>
            <a:ext cx="3284518" cy="163879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31 марта 2017 год</a:t>
            </a:r>
            <a:endParaRPr lang="ru-RU" sz="2800" dirty="0"/>
          </a:p>
        </p:txBody>
      </p:sp>
      <p:pic>
        <p:nvPicPr>
          <p:cNvPr id="2050" name="Picture 2" descr="http://lingvotutor.ru/wp-content/uploads/2014/08/NPcFhLq0Vii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2576945"/>
            <a:ext cx="6589609" cy="4135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6029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4128" y="15200"/>
            <a:ext cx="9720072" cy="149961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dirty="0"/>
              <a:t>Итоги анализа некоторых показателей деятельности образовательных организаций ассоциации «Согласие» за 2015/ 2016 учебный год.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37346324"/>
              </p:ext>
            </p:extLst>
          </p:nvPr>
        </p:nvGraphicFramePr>
        <p:xfrm>
          <a:off x="106363" y="1282536"/>
          <a:ext cx="11947524" cy="57193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280"/>
                <a:gridCol w="552256"/>
                <a:gridCol w="1900052"/>
                <a:gridCol w="1959428"/>
                <a:gridCol w="7327508"/>
              </a:tblGrid>
              <a:tr h="79564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№</a:t>
                      </a:r>
                    </a:p>
                    <a:p>
                      <a:pPr algn="ctr"/>
                      <a:r>
                        <a:rPr lang="ru-RU" dirty="0" smtClean="0"/>
                        <a:t>п/п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Наименование</a:t>
                      </a:r>
                    </a:p>
                    <a:p>
                      <a:pPr algn="ctr"/>
                      <a:r>
                        <a:rPr lang="ru-RU" dirty="0" smtClean="0"/>
                        <a:t>показателя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Состояние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Выводы</a:t>
                      </a:r>
                      <a:endParaRPr lang="ru-RU" dirty="0"/>
                    </a:p>
                  </a:txBody>
                  <a:tcPr/>
                </a:tc>
              </a:tr>
              <a:tr h="1318829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4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Средняя нагрузка</a:t>
                      </a:r>
                    </a:p>
                    <a:p>
                      <a:r>
                        <a:rPr lang="ru-RU" sz="1800" b="1" dirty="0" smtClean="0"/>
                        <a:t>на одного педагога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 от 0,75 до 1,45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Характерна с одной стороны</a:t>
                      </a:r>
                      <a:r>
                        <a:rPr lang="ru-RU" sz="1800" b="1" baseline="0" dirty="0" smtClean="0"/>
                        <a:t> </a:t>
                      </a:r>
                      <a:r>
                        <a:rPr lang="ru-RU" sz="1800" b="1" baseline="0" dirty="0" err="1" smtClean="0"/>
                        <a:t>многопрофильность</a:t>
                      </a:r>
                      <a:r>
                        <a:rPr lang="ru-RU" sz="1800" b="1" baseline="0" dirty="0" smtClean="0"/>
                        <a:t>, </a:t>
                      </a:r>
                      <a:r>
                        <a:rPr lang="ru-RU" sz="1800" b="1" baseline="0" dirty="0" err="1" smtClean="0"/>
                        <a:t>внутренее</a:t>
                      </a:r>
                      <a:r>
                        <a:rPr lang="ru-RU" sz="1800" b="1" baseline="0" dirty="0" smtClean="0"/>
                        <a:t> и внешнее совмещение, высокая интенсивность труда, с другой – снижение качества обучения.</a:t>
                      </a:r>
                      <a:endParaRPr lang="ru-RU" sz="1800" b="1" dirty="0"/>
                    </a:p>
                  </a:txBody>
                  <a:tcPr/>
                </a:tc>
              </a:tr>
              <a:tr h="1318829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5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Средняя заработная плата на 1 ставку в руб.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от 5376 до 16000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В 2/3 учреждений базовая часть превышает прожиточный уровень. Снижение общего уровня жизни</a:t>
                      </a:r>
                      <a:r>
                        <a:rPr lang="ru-RU" sz="1800" b="1" baseline="0" dirty="0" smtClean="0"/>
                        <a:t> населения не может удовлетворить человеческие потребности.</a:t>
                      </a:r>
                      <a:endParaRPr lang="ru-RU" sz="1800" b="1" dirty="0"/>
                    </a:p>
                  </a:txBody>
                  <a:tcPr/>
                </a:tc>
              </a:tr>
              <a:tr h="1318829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6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Средняя заработная плата, в руб.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Выдерживаются показатели СЗП соответственно Соглашений и Указа Президента на уровне муниципалитета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Механизм планирования и распределения ФОТ на основе финансирования идущего за учеником не может удовлетворить</a:t>
                      </a:r>
                      <a:r>
                        <a:rPr lang="ru-RU" sz="1800" b="1" baseline="0" dirty="0" smtClean="0"/>
                        <a:t> сельскую школу.</a:t>
                      </a:r>
                      <a:endParaRPr lang="ru-RU" sz="1800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97728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199" y="0"/>
            <a:ext cx="11263745" cy="3396343"/>
          </a:xfrm>
        </p:spPr>
        <p:txBody>
          <a:bodyPr/>
          <a:lstStyle/>
          <a:p>
            <a:pPr algn="ctr"/>
            <a:r>
              <a:rPr lang="ru-RU" dirty="0" smtClean="0"/>
              <a:t>Благодарю  всех  председателей местных территориальных профсоюзных организаций за совместную работу.</a:t>
            </a:r>
            <a:endParaRPr lang="ru-RU" dirty="0"/>
          </a:p>
        </p:txBody>
      </p:sp>
      <p:pic>
        <p:nvPicPr>
          <p:cNvPr id="1026" name="Picture 2" descr="http://infodoski.ru/d/1188067/d/1001500900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1964" y="2838203"/>
            <a:ext cx="7643092" cy="4019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41657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4128" y="0"/>
            <a:ext cx="9720072" cy="1499616"/>
          </a:xfrm>
        </p:spPr>
        <p:txBody>
          <a:bodyPr>
            <a:normAutofit/>
          </a:bodyPr>
          <a:lstStyle/>
          <a:p>
            <a:r>
              <a:rPr lang="ru-RU" sz="3600" dirty="0" smtClean="0"/>
              <a:t>Средняя   общеобразовательная    школа</a:t>
            </a:r>
            <a:endParaRPr lang="ru-RU" sz="3600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15853127"/>
              </p:ext>
            </p:extLst>
          </p:nvPr>
        </p:nvGraphicFramePr>
        <p:xfrm>
          <a:off x="0" y="1484416"/>
          <a:ext cx="12017830" cy="6983755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578746"/>
                <a:gridCol w="1459081"/>
                <a:gridCol w="1518914"/>
                <a:gridCol w="1518914"/>
                <a:gridCol w="1678474"/>
                <a:gridCol w="1492831"/>
                <a:gridCol w="1333954"/>
                <a:gridCol w="1436916"/>
              </a:tblGrid>
              <a:tr h="3330853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Наименова-ние</a:t>
                      </a:r>
                      <a:r>
                        <a:rPr lang="ru-RU" dirty="0" smtClean="0"/>
                        <a:t> организации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Численность обучающих-</a:t>
                      </a:r>
                      <a:r>
                        <a:rPr lang="ru-RU" dirty="0" err="1" smtClean="0"/>
                        <a:t>ся,чел</a:t>
                      </a:r>
                      <a:r>
                        <a:rPr lang="ru-RU" dirty="0" smtClean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Средняя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нагрузка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 одного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педагогического работника</a:t>
                      </a:r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Средняя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заработная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плата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(базовая часть по тарификации, штатному расписанию на 1 ставку, руб.)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Средняя заработная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плата по ОО, включая коммунальные педагогическим работникам, руб.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Средняя заработная плата по ОО, без включения коммунальных педагогическим работникам, </a:t>
                      </a:r>
                      <a:r>
                        <a:rPr lang="ru-RU" sz="1800" b="1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руб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Возраст педагогических</a:t>
                      </a:r>
                    </a:p>
                    <a:p>
                      <a:r>
                        <a:rPr lang="ru-RU" sz="1800" b="1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работн-иков</a:t>
                      </a: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лет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Число</a:t>
                      </a:r>
                    </a:p>
                    <a:p>
                      <a:r>
                        <a:rPr lang="ru-RU" sz="1800" b="1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Педаго-гических</a:t>
                      </a: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работников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 возрасту,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чел.</a:t>
                      </a:r>
                      <a:endParaRPr lang="ru-RU" dirty="0"/>
                    </a:p>
                  </a:txBody>
                  <a:tcPr/>
                </a:tc>
              </a:tr>
              <a:tr h="158247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Осш</a:t>
                      </a: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№</a:t>
                      </a:r>
                      <a:r>
                        <a:rPr lang="ru-RU" sz="16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(Октябрьский р-н)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1082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1,46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8864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26093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24333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 35 лет  (включительно)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36-50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51-55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56-60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более 60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41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68580" marR="68580" marT="0" marB="0"/>
                </a:tc>
              </a:tr>
              <a:tr h="158247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МБОУ «ДСОШ №3</a:t>
                      </a:r>
                      <a:r>
                        <a:rPr lang="ru-RU" sz="16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1600" b="1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Добрянский</a:t>
                      </a:r>
                      <a:r>
                        <a:rPr lang="ru-RU" sz="16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р-н)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1128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1,44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11796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26178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26178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 35 лет  (включительно)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36-50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51-55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56-60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более 60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4687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1005" y="83127"/>
            <a:ext cx="9720072" cy="581891"/>
          </a:xfrm>
        </p:spPr>
        <p:txBody>
          <a:bodyPr>
            <a:normAutofit/>
          </a:bodyPr>
          <a:lstStyle/>
          <a:p>
            <a:r>
              <a:rPr lang="ru-RU" sz="3600" dirty="0" smtClean="0"/>
              <a:t>Средняя общеобразовательная школа</a:t>
            </a:r>
            <a:endParaRPr lang="ru-RU" sz="36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78719871"/>
              </p:ext>
            </p:extLst>
          </p:nvPr>
        </p:nvGraphicFramePr>
        <p:xfrm>
          <a:off x="158211" y="688768"/>
          <a:ext cx="11618152" cy="67618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52269"/>
                <a:gridCol w="1452269"/>
                <a:gridCol w="1452269"/>
                <a:gridCol w="1452269"/>
                <a:gridCol w="1452269"/>
                <a:gridCol w="1452269"/>
                <a:gridCol w="1452269"/>
                <a:gridCol w="1452269"/>
              </a:tblGrid>
              <a:tr h="2008424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Наименова-ние</a:t>
                      </a:r>
                      <a:r>
                        <a:rPr lang="ru-RU" dirty="0" smtClean="0"/>
                        <a:t> организации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Численность обучающих-</a:t>
                      </a:r>
                      <a:r>
                        <a:rPr lang="ru-RU" dirty="0" err="1" smtClean="0"/>
                        <a:t>ся,чел</a:t>
                      </a:r>
                      <a:r>
                        <a:rPr lang="ru-RU" dirty="0" smtClean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Средняя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нагрузка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 одного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педагогического работника</a:t>
                      </a:r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Средняя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заработная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плата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(базовая часть по тарификации, штатному расписанию на 1 ставку, руб.)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Средняя заработная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плата по ОО, включая коммунальные педагогическим работникам, руб.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Средняя заработная плата по ОО, без включения коммунальных педагогическим работникам, </a:t>
                      </a:r>
                      <a:r>
                        <a:rPr lang="ru-RU" sz="1800" b="1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руб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Возраст педагогических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работников,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лет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Число</a:t>
                      </a:r>
                    </a:p>
                    <a:p>
                      <a:r>
                        <a:rPr lang="ru-RU" sz="1800" b="1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Педаго-гических</a:t>
                      </a: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работников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 возрасту,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чел.</a:t>
                      </a:r>
                      <a:endParaRPr lang="ru-RU" dirty="0"/>
                    </a:p>
                  </a:txBody>
                  <a:tcPr/>
                </a:tc>
              </a:tr>
              <a:tr h="179587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МБОУ «</a:t>
                      </a:r>
                      <a:r>
                        <a:rPr lang="ru-RU" sz="1600" b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Кишертская</a:t>
                      </a: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СОШ</a:t>
                      </a:r>
                      <a:r>
                        <a:rPr lang="ru-RU" sz="16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ru-RU" sz="1600" b="1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Кишертский</a:t>
                      </a:r>
                      <a:endParaRPr lang="ru-RU" sz="1600" b="1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Р-н)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546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1,42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15110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30300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28769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 35 лет  (включительно)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36-50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51-55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56-60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более 60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33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68580" marR="68580" marT="0" marB="0"/>
                </a:tc>
              </a:tr>
              <a:tr h="179587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МБОУ «</a:t>
                      </a:r>
                      <a:r>
                        <a:rPr lang="ru-RU" sz="1600" b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Бырминская</a:t>
                      </a: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СОШ»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9039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20190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19213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 35 лет  (включительно)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36-50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51-55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56-60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более 60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5882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4128" y="154379"/>
            <a:ext cx="9720072" cy="1211283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Основная общеобразовательная школа</a:t>
            </a:r>
            <a:endParaRPr lang="ru-RU" sz="36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31363132"/>
              </p:ext>
            </p:extLst>
          </p:nvPr>
        </p:nvGraphicFramePr>
        <p:xfrm>
          <a:off x="-2" y="1211263"/>
          <a:ext cx="12192000" cy="67927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/>
                <a:gridCol w="1524000"/>
                <a:gridCol w="1524000"/>
                <a:gridCol w="1524000"/>
                <a:gridCol w="1524000"/>
                <a:gridCol w="1524000"/>
                <a:gridCol w="1524000"/>
                <a:gridCol w="1524000"/>
              </a:tblGrid>
              <a:tr h="3092785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Наименова-ние</a:t>
                      </a:r>
                      <a:r>
                        <a:rPr lang="ru-RU" dirty="0" smtClean="0"/>
                        <a:t> организации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Численность обучающих-</a:t>
                      </a:r>
                      <a:r>
                        <a:rPr lang="ru-RU" dirty="0" err="1" smtClean="0"/>
                        <a:t>ся,чел</a:t>
                      </a:r>
                      <a:r>
                        <a:rPr lang="ru-RU" dirty="0" smtClean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Средняя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нагрузка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 одного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педагогического работника</a:t>
                      </a:r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Средняя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заработная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плата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(базовая часть по тарификации, штатному расписанию на 1 ставку, руб.)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Средняя заработная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плата по ОО, включая коммунальные педагогическим работникам, руб.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Средняя заработная плата по ОО, без включения </a:t>
                      </a:r>
                      <a:r>
                        <a:rPr lang="ru-RU" sz="1800" b="1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коммунальн-ых</a:t>
                      </a: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педагоги-</a:t>
                      </a:r>
                      <a:r>
                        <a:rPr lang="ru-RU" sz="1800" b="1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ческим</a:t>
                      </a: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работникам, </a:t>
                      </a:r>
                      <a:r>
                        <a:rPr lang="ru-RU" sz="1800" b="1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руб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Возраст педагогических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работников,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лет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Число</a:t>
                      </a:r>
                    </a:p>
                    <a:p>
                      <a:r>
                        <a:rPr lang="ru-RU" sz="1800" b="1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Педаго-гических</a:t>
                      </a: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работников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 возрасту,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чел.</a:t>
                      </a:r>
                      <a:endParaRPr lang="ru-RU" dirty="0"/>
                    </a:p>
                  </a:txBody>
                  <a:tcPr/>
                </a:tc>
              </a:tr>
              <a:tr h="184996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МАОУ «</a:t>
                      </a:r>
                      <a:r>
                        <a:rPr lang="ru-RU" sz="1600" b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Лядовская</a:t>
                      </a: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основная </a:t>
                      </a: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школа</a:t>
                      </a:r>
                      <a:r>
                        <a:rPr lang="ru-RU" sz="16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(Пермский р-н)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1,13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8952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18012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17807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 35 лет  (включительно)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36-50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51-55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56-60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более 60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/>
                </a:tc>
              </a:tr>
              <a:tr h="184996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МБОУ «</a:t>
                      </a:r>
                      <a:r>
                        <a:rPr lang="ru-RU" sz="1600" b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Шумковская</a:t>
                      </a: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ООШ</a:t>
                      </a:r>
                      <a:r>
                        <a:rPr lang="ru-RU" sz="16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 </a:t>
                      </a:r>
                      <a:r>
                        <a:rPr lang="ru-RU" sz="1600" b="1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Кишертский</a:t>
                      </a:r>
                      <a:endParaRPr lang="ru-RU" sz="1600" b="1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р-н)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1,05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9109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20118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18708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 35 лет  (включительно)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36-50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51-55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56-60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более 60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69302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3132" y="110203"/>
            <a:ext cx="10471067" cy="1499616"/>
          </a:xfrm>
        </p:spPr>
        <p:txBody>
          <a:bodyPr>
            <a:normAutofit/>
          </a:bodyPr>
          <a:lstStyle/>
          <a:p>
            <a:r>
              <a:rPr lang="ru-RU" sz="4400" dirty="0" smtClean="0"/>
              <a:t>Общеобразовательная школа-сад</a:t>
            </a:r>
            <a:endParaRPr lang="ru-RU" sz="44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37473921"/>
              </p:ext>
            </p:extLst>
          </p:nvPr>
        </p:nvGraphicFramePr>
        <p:xfrm>
          <a:off x="106363" y="1211263"/>
          <a:ext cx="11958640" cy="681407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494830"/>
                <a:gridCol w="1494830"/>
                <a:gridCol w="1494830"/>
                <a:gridCol w="1494830"/>
                <a:gridCol w="1494830"/>
                <a:gridCol w="1494830"/>
                <a:gridCol w="1494830"/>
                <a:gridCol w="1494830"/>
              </a:tblGrid>
              <a:tr h="1852557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Наименова-ние</a:t>
                      </a:r>
                      <a:r>
                        <a:rPr lang="ru-RU" dirty="0" smtClean="0"/>
                        <a:t> организации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Численность обучающих-</a:t>
                      </a:r>
                      <a:r>
                        <a:rPr lang="ru-RU" dirty="0" err="1" smtClean="0"/>
                        <a:t>ся,чел</a:t>
                      </a:r>
                      <a:r>
                        <a:rPr lang="ru-RU" dirty="0" smtClean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Средняя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нагрузка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 одного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педагогического работника</a:t>
                      </a:r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Средняя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заработная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плата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(базовая часть по тарификации, штатному расписанию на 1 ставку, руб.)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Средняя заработная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плата по ОО, включая коммунальные педагогическим работникам, руб.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Средняя заработная плата по ОО, без включения </a:t>
                      </a:r>
                      <a:r>
                        <a:rPr lang="ru-RU" sz="1800" b="1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коммунальн-ых</a:t>
                      </a: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педагоги-</a:t>
                      </a:r>
                      <a:r>
                        <a:rPr lang="ru-RU" sz="1800" b="1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ческим</a:t>
                      </a: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работникам, </a:t>
                      </a:r>
                      <a:r>
                        <a:rPr lang="ru-RU" sz="1800" b="1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руб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Возраст педагогических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работников,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лет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Число</a:t>
                      </a:r>
                    </a:p>
                    <a:p>
                      <a:r>
                        <a:rPr lang="ru-RU" sz="1800" b="1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Педаго-гических</a:t>
                      </a: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работников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 возрасту,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чел.</a:t>
                      </a:r>
                      <a:endParaRPr lang="ru-RU" dirty="0"/>
                    </a:p>
                  </a:txBody>
                  <a:tcPr/>
                </a:tc>
              </a:tr>
              <a:tr h="185255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Копчиковская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школа </a:t>
                      </a:r>
                      <a:r>
                        <a:rPr lang="ru-RU" sz="16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сад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(Березовский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р-н)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11899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14746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13441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 35 лет  (включительно)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36-50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51-55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56-60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более 60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8580" marR="68580" marT="0" marB="0"/>
                </a:tc>
              </a:tr>
              <a:tr h="185255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МБОУ «</a:t>
                      </a:r>
                      <a:r>
                        <a:rPr lang="ru-RU" sz="1600" b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Мечинская</a:t>
                      </a: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НЧШ-ДС»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1600" b="1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Кишертский</a:t>
                      </a:r>
                      <a:endParaRPr lang="ru-RU" sz="1600" b="1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Р-н )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 </a:t>
                      </a:r>
                      <a:r>
                        <a:rPr lang="ru-RU" sz="1600" b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шк</a:t>
                      </a: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+ 39 </a:t>
                      </a:r>
                      <a:r>
                        <a:rPr lang="ru-RU" sz="1600" b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дошк</a:t>
                      </a: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8687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18175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16661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 35 лет  (включительно)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36-50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51-55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56-60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более 60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76045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129" y="154379"/>
            <a:ext cx="11875325" cy="1425039"/>
          </a:xfrm>
        </p:spPr>
        <p:txBody>
          <a:bodyPr>
            <a:normAutofit/>
          </a:bodyPr>
          <a:lstStyle/>
          <a:p>
            <a:r>
              <a:rPr lang="ru-RU" sz="4400" dirty="0" smtClean="0"/>
              <a:t>Начальная общеобразовательная школа</a:t>
            </a:r>
            <a:endParaRPr lang="ru-RU" sz="44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17892896"/>
              </p:ext>
            </p:extLst>
          </p:nvPr>
        </p:nvGraphicFramePr>
        <p:xfrm>
          <a:off x="177800" y="1579561"/>
          <a:ext cx="12014200" cy="6637493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501775"/>
                <a:gridCol w="1501775"/>
                <a:gridCol w="1501775"/>
                <a:gridCol w="1501775"/>
                <a:gridCol w="1501775"/>
                <a:gridCol w="1501775"/>
                <a:gridCol w="1501775"/>
                <a:gridCol w="1501775"/>
              </a:tblGrid>
              <a:tr h="1702082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Наименова-ние</a:t>
                      </a:r>
                      <a:r>
                        <a:rPr lang="ru-RU" dirty="0" smtClean="0"/>
                        <a:t> организации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Численность обучающих-</a:t>
                      </a:r>
                      <a:r>
                        <a:rPr lang="ru-RU" dirty="0" err="1" smtClean="0"/>
                        <a:t>ся,чел</a:t>
                      </a:r>
                      <a:r>
                        <a:rPr lang="ru-RU" dirty="0" smtClean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Средняя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нагрузка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 одного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педагогического работника</a:t>
                      </a:r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Средняя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заработная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плата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(базовая часть по тарификации, штатному расписанию на 1 ставку, руб.)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Средняя заработная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плата по ОО, включая коммунальные педагогическим работникам, руб.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Средняя заработная плата по ОО, без включения </a:t>
                      </a:r>
                      <a:r>
                        <a:rPr lang="ru-RU" sz="1800" b="1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коммунальн-ых</a:t>
                      </a: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педагоги-</a:t>
                      </a:r>
                      <a:r>
                        <a:rPr lang="ru-RU" sz="1800" b="1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ческим</a:t>
                      </a: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работникам, </a:t>
                      </a:r>
                      <a:r>
                        <a:rPr lang="ru-RU" sz="1800" b="1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руб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Возраст педагогических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работников,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лет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Число</a:t>
                      </a:r>
                    </a:p>
                    <a:p>
                      <a:r>
                        <a:rPr lang="ru-RU" sz="1800" b="1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Педаго-гических</a:t>
                      </a: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работников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 возрасту,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чел.</a:t>
                      </a:r>
                      <a:endParaRPr lang="ru-RU" dirty="0"/>
                    </a:p>
                  </a:txBody>
                  <a:tcPr/>
                </a:tc>
              </a:tr>
              <a:tr h="170208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Верхшуртан-ская</a:t>
                      </a:r>
                      <a:r>
                        <a:rPr lang="ru-RU" sz="16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НОШ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(Октябрьский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р-н)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7921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18472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15944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 35 лет  (включительно)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36-50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51-55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56-60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более 60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/>
                </a:tc>
              </a:tr>
              <a:tr h="1702082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46172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5631" y="106878"/>
            <a:ext cx="11744696" cy="1977954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Дошкольные образовательные учреждения</a:t>
            </a:r>
            <a:endParaRPr lang="ru-RU" sz="40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91239894"/>
              </p:ext>
            </p:extLst>
          </p:nvPr>
        </p:nvGraphicFramePr>
        <p:xfrm>
          <a:off x="225425" y="1270926"/>
          <a:ext cx="11614152" cy="67618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51769"/>
                <a:gridCol w="1451769"/>
                <a:gridCol w="1451769"/>
                <a:gridCol w="1451769"/>
                <a:gridCol w="1451769"/>
                <a:gridCol w="1451769"/>
                <a:gridCol w="1451769"/>
                <a:gridCol w="1451769"/>
              </a:tblGrid>
              <a:tr h="3098934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Наименова-ние</a:t>
                      </a:r>
                      <a:r>
                        <a:rPr lang="ru-RU" dirty="0" smtClean="0"/>
                        <a:t> организации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Численность обучающих-</a:t>
                      </a:r>
                      <a:r>
                        <a:rPr lang="ru-RU" dirty="0" err="1" smtClean="0"/>
                        <a:t>ся,чел</a:t>
                      </a:r>
                      <a:r>
                        <a:rPr lang="ru-RU" dirty="0" smtClean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Средняя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нагрузка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 одного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педагогического работника</a:t>
                      </a:r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Средняя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заработная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плата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(базовая часть по тарификации, штатному расписанию на 1 ставку, руб.)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Средняя заработная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плата по ОО, включая коммунальные педагогическим работникам, руб.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Средняя заработная плата по ОО, без включения </a:t>
                      </a:r>
                      <a:r>
                        <a:rPr lang="ru-RU" sz="1800" b="1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коммунальн-ых</a:t>
                      </a: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педагоги-</a:t>
                      </a:r>
                      <a:r>
                        <a:rPr lang="ru-RU" sz="1800" b="1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ческим</a:t>
                      </a: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работникам, </a:t>
                      </a:r>
                      <a:r>
                        <a:rPr lang="ru-RU" sz="1800" b="1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руб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Возраст педагогических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работников,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лет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Число</a:t>
                      </a:r>
                    </a:p>
                    <a:p>
                      <a:r>
                        <a:rPr lang="ru-RU" sz="1800" b="1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Педаго-гических</a:t>
                      </a: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работников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 возрасту,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чел.</a:t>
                      </a:r>
                      <a:endParaRPr lang="ru-RU" dirty="0"/>
                    </a:p>
                  </a:txBody>
                  <a:tcPr/>
                </a:tc>
              </a:tr>
              <a:tr h="167747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МДОУ «</a:t>
                      </a:r>
                      <a:r>
                        <a:rPr lang="ru-RU" sz="1600" b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Сабарский</a:t>
                      </a: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</a:t>
                      </a:r>
                      <a:r>
                        <a:rPr lang="ru-RU" sz="1600" b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дет.сад</a:t>
                      </a:r>
                      <a:r>
                        <a:rPr lang="ru-RU" sz="16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1600" b="1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Суксунский</a:t>
                      </a:r>
                      <a:endParaRPr lang="ru-RU" sz="1600" b="1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р-н)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0,84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10108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20749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19712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 35 лет  (включительно)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36-50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51-55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56-60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более 60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</a:tr>
              <a:tr h="167747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МКДОУ «Посадский детский сад № 6</a:t>
                      </a:r>
                      <a:r>
                        <a:rPr lang="ru-RU" sz="16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1600" b="1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Кишертский</a:t>
                      </a:r>
                      <a:endParaRPr lang="ru-RU" sz="1600" b="1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р-н)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7043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21535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20640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 35 лет  (включительно)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36-50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51-55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56-60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более 60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74520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3771" y="35626"/>
            <a:ext cx="10566070" cy="1009403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Дошкольные образовательные учреждения</a:t>
            </a:r>
            <a:endParaRPr lang="ru-RU" sz="36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09899406"/>
              </p:ext>
            </p:extLst>
          </p:nvPr>
        </p:nvGraphicFramePr>
        <p:xfrm>
          <a:off x="142875" y="831273"/>
          <a:ext cx="11863392" cy="6923313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482924"/>
                <a:gridCol w="1482924"/>
                <a:gridCol w="1482924"/>
                <a:gridCol w="1482924"/>
                <a:gridCol w="1482924"/>
                <a:gridCol w="1482924"/>
                <a:gridCol w="1482924"/>
                <a:gridCol w="1482924"/>
              </a:tblGrid>
              <a:tr h="3187655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Наименова-ние</a:t>
                      </a:r>
                      <a:r>
                        <a:rPr lang="ru-RU" dirty="0" smtClean="0"/>
                        <a:t> организации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Численность обучающих-</a:t>
                      </a:r>
                      <a:r>
                        <a:rPr lang="ru-RU" dirty="0" err="1" smtClean="0"/>
                        <a:t>ся,чел</a:t>
                      </a:r>
                      <a:r>
                        <a:rPr lang="ru-RU" dirty="0" smtClean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Средняя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нагрузка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 одного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педагогического работника</a:t>
                      </a:r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Средняя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заработная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плата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(базовая часть по тарификации, штатному расписанию на 1 ставку, руб.)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Средняя заработная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плата по ОО, включая коммунальные педагогическим работникам, руб.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Средняя заработная плата по ОО, без включения </a:t>
                      </a:r>
                      <a:r>
                        <a:rPr lang="ru-RU" sz="1800" b="1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коммунальн-ых</a:t>
                      </a: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педагоги-</a:t>
                      </a:r>
                      <a:r>
                        <a:rPr lang="ru-RU" sz="1800" b="1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ческим</a:t>
                      </a: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работникам, </a:t>
                      </a:r>
                      <a:r>
                        <a:rPr lang="ru-RU" sz="1800" b="1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руб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Возраст педагогических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работников,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лет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Число</a:t>
                      </a:r>
                    </a:p>
                    <a:p>
                      <a:r>
                        <a:rPr lang="ru-RU" sz="1800" b="1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Педаго-гических</a:t>
                      </a: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работников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 возрасту,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чел.</a:t>
                      </a:r>
                      <a:endParaRPr lang="ru-RU" dirty="0"/>
                    </a:p>
                  </a:txBody>
                  <a:tcPr/>
                </a:tc>
              </a:tr>
              <a:tr h="18748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Самаровский</a:t>
                      </a: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дет.сад</a:t>
                      </a:r>
                      <a:endParaRPr lang="ru-RU" sz="1600" b="1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(Октябрьский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р-н)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7355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16921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15411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 35 лет  (включительно)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36-50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51-55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56-60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более 60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/>
                </a:tc>
              </a:tr>
              <a:tr h="186076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МБОУ «</a:t>
                      </a:r>
                      <a:r>
                        <a:rPr lang="ru-RU" sz="1600" b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Добрянский</a:t>
                      </a: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дет.сад</a:t>
                      </a: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№ 21</a:t>
                      </a:r>
                      <a:r>
                        <a:rPr lang="ru-RU" sz="16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1600" b="1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Добрянский</a:t>
                      </a:r>
                      <a:r>
                        <a:rPr lang="ru-RU" sz="16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р-н)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15360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21515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21515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 35 лет  (включительно)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36-50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51-55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56-60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более 60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8975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5631" y="1"/>
            <a:ext cx="11685320" cy="1128156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/>
              <a:t>Итоги анализа некоторых показателей деятельности образовательных организаций ассоциации «Согласие» за 2015/ 2016 учебный год.</a:t>
            </a:r>
            <a:endParaRPr lang="ru-RU" sz="2800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14454407"/>
              </p:ext>
            </p:extLst>
          </p:nvPr>
        </p:nvGraphicFramePr>
        <p:xfrm>
          <a:off x="106363" y="1092530"/>
          <a:ext cx="11958636" cy="57654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6780"/>
                <a:gridCol w="1900052"/>
                <a:gridCol w="1567543"/>
                <a:gridCol w="7944261"/>
              </a:tblGrid>
              <a:tr h="1202498">
                <a:tc>
                  <a:txBody>
                    <a:bodyPr/>
                    <a:lstStyle/>
                    <a:p>
                      <a:r>
                        <a:rPr lang="ru-RU" dirty="0" smtClean="0"/>
                        <a:t>№</a:t>
                      </a:r>
                    </a:p>
                    <a:p>
                      <a:r>
                        <a:rPr lang="ru-RU" dirty="0" smtClean="0"/>
                        <a:t>п/п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Наименование</a:t>
                      </a:r>
                    </a:p>
                    <a:p>
                      <a:pPr algn="ctr"/>
                      <a:r>
                        <a:rPr lang="ru-RU" dirty="0" smtClean="0"/>
                        <a:t>показателя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Состояние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Выводы</a:t>
                      </a:r>
                      <a:endParaRPr lang="ru-RU" dirty="0"/>
                    </a:p>
                  </a:txBody>
                  <a:tcPr/>
                </a:tc>
              </a:tr>
              <a:tr h="1739613"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1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Количество </a:t>
                      </a:r>
                      <a:r>
                        <a:rPr lang="ru-RU" sz="1800" b="1" dirty="0" err="1" smtClean="0"/>
                        <a:t>ОО,принявших</a:t>
                      </a:r>
                      <a:r>
                        <a:rPr lang="ru-RU" sz="1800" b="1" dirty="0" smtClean="0"/>
                        <a:t> участие в мониторинге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34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Местные профсоюзные организации своевременно ассоциации</a:t>
                      </a:r>
                      <a:r>
                        <a:rPr lang="ru-RU" sz="1800" b="1" baseline="0" dirty="0" smtClean="0"/>
                        <a:t> «Согласие» своевременно подготовили запрашиваемые данные ( исключение: г. Кунгур)</a:t>
                      </a:r>
                      <a:endParaRPr lang="ru-RU" sz="1800" b="1" dirty="0"/>
                    </a:p>
                  </a:txBody>
                  <a:tcPr/>
                </a:tc>
              </a:tr>
              <a:tr h="1411680"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2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Число обучающихся в ОО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от 9 чел.</a:t>
                      </a:r>
                    </a:p>
                    <a:p>
                      <a:r>
                        <a:rPr lang="ru-RU" sz="1800" b="1" dirty="0" smtClean="0"/>
                        <a:t>до 1128 чел.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Из 34 образовательных организаций до 200 чел. обучающихся - 21</a:t>
                      </a:r>
                      <a:endParaRPr lang="ru-RU" sz="1800" b="1" dirty="0"/>
                    </a:p>
                  </a:txBody>
                  <a:tcPr/>
                </a:tc>
              </a:tr>
              <a:tr h="1411680"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3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Возраст педагогов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Старение</a:t>
                      </a:r>
                    </a:p>
                    <a:p>
                      <a:r>
                        <a:rPr lang="ru-RU" sz="1800" b="1" dirty="0" smtClean="0"/>
                        <a:t>кадров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Незначительная</a:t>
                      </a:r>
                      <a:r>
                        <a:rPr lang="ru-RU" sz="1800" b="1" baseline="0" dirty="0" smtClean="0"/>
                        <a:t> прослойка молодых педагогов. Преобладают педагоги от 36 до 50 лет. Увеличивается число работающих пенсионеров.</a:t>
                      </a:r>
                      <a:endParaRPr lang="ru-RU" sz="1800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05871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нтеграл">
  <a:themeElements>
    <a:clrScheme name="Интеграл">
      <a:dk1>
        <a:srgbClr val="2E2B21"/>
      </a:dk1>
      <a:lt1>
        <a:srgbClr val="FFFFFF"/>
      </a:lt1>
      <a:dk2>
        <a:srgbClr val="605B4F"/>
      </a:dk2>
      <a:lt2>
        <a:srgbClr val="D8D6BE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Интеграл">
      <a:majorFont>
        <a:latin typeface="Tw Cen MT Condensed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Интеграл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9000"/>
                <a:satMod val="145000"/>
              </a:schemeClr>
            </a:duotone>
          </a:blip>
          <a:tile tx="0" ty="0" sx="32000" sy="32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</a:schemeClr>
              <a:schemeClr val="phClr">
                <a:shade val="95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ntegral" id="{3577F8C9-A904-41D8-97D2-FD898F53F20E}" vid="{090DCB5F-146D-478A-852A-34B16FE9F3A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209</TotalTime>
  <Words>1071</Words>
  <Application>Microsoft Office PowerPoint</Application>
  <PresentationFormat>Произвольный</PresentationFormat>
  <Paragraphs>425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Интеграл</vt:lpstr>
      <vt:lpstr>оплата труда педагогических работников образовательных организаций ассоциации «Согласие» за 2016 год </vt:lpstr>
      <vt:lpstr>Средняя   общеобразовательная    школа</vt:lpstr>
      <vt:lpstr>Средняя общеобразовательная школа</vt:lpstr>
      <vt:lpstr>Основная общеобразовательная школа</vt:lpstr>
      <vt:lpstr>Общеобразовательная школа-сад</vt:lpstr>
      <vt:lpstr>Начальная общеобразовательная школа</vt:lpstr>
      <vt:lpstr>Дошкольные образовательные учреждения</vt:lpstr>
      <vt:lpstr>Дошкольные образовательные учреждения</vt:lpstr>
      <vt:lpstr>Итоги анализа некоторых показателей деятельности образовательных организаций ассоциации «Согласие» за 2015/ 2016 учебный год.</vt:lpstr>
      <vt:lpstr>Итоги анализа некоторых показателей деятельности образовательных организаций ассоциации «Согласие» за 2015/ 2016 учебный год.</vt:lpstr>
      <vt:lpstr>Благодарю  всех  председателей местных территориальных профсоюзных организаций за совместную работу.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оплата труда педагогических работников образовательных организаций ассоциации «Согласие» за 2016 год </dc:title>
  <dc:creator>ПК</dc:creator>
  <cp:lastModifiedBy>gochs</cp:lastModifiedBy>
  <cp:revision>24</cp:revision>
  <dcterms:created xsi:type="dcterms:W3CDTF">2017-03-29T15:30:12Z</dcterms:created>
  <dcterms:modified xsi:type="dcterms:W3CDTF">2017-03-30T06:54:17Z</dcterms:modified>
</cp:coreProperties>
</file>