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5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BAC7D27-498F-4ECA-AA43-CDD7294C9BE5}" type="datetimeFigureOut">
              <a:rPr lang="ru-RU" smtClean="0"/>
              <a:pPr/>
              <a:t>03.03.2019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DE73B39-F143-484C-A13A-921FDB319E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0"/>
            <a:ext cx="8858280" cy="68580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Подростки и суицид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/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50178" name="Picture 2" descr="http://itd2.mycdn.me/image?id=876061891728&amp;t=20&amp;plc=WEB&amp;tkn=*yjC5EOuUpWbaAmyF1EqD_o94f4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238546"/>
            <a:ext cx="4643470" cy="3097194"/>
          </a:xfrm>
          <a:prstGeom prst="rect">
            <a:avLst/>
          </a:prstGeom>
          <a:noFill/>
        </p:spPr>
      </p:pic>
      <p:pic>
        <p:nvPicPr>
          <p:cNvPr id="50180" name="Picture 4" descr="https://im0-tub-ru.yandex.net/i?id=a899cb877fc364566d3b03756c72d7c4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46540"/>
            <a:ext cx="2643206" cy="2037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Особенности возраста, усиливающие  риск совершения суицида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/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>                           </a:t>
            </a:r>
            <a:r>
              <a:rPr lang="ru-RU" sz="3100" dirty="0" smtClean="0">
                <a:solidFill>
                  <a:srgbClr val="FF0000"/>
                </a:solidFill>
              </a:rPr>
              <a:t>Возрастные факторы риска</a:t>
            </a: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 повышенная впечатлительность и внушаемость;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 способны ярко чувствовать и переживать;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-эгоцентризм, максимализм;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-импульсивность в принятии решений;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-часты гневливость и раздражительность, протестные реакции;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-развитие интеллекта и аналитического мышления (склонность к самоанализу, самокритике, оценке окружающего, размышлениям о жизни и смерти, экзистенциональные мысли);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-смена настроения, депрессии, эмоциональная нестабильность, часто ведущая к суициду;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-склонность к рискованным видам деятельности;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 отсутствуют четкие границы между истинной суицидальной попыткой и демонстративной </a:t>
            </a:r>
            <a:r>
              <a:rPr lang="ru-RU" sz="2800" dirty="0" err="1" smtClean="0">
                <a:solidFill>
                  <a:schemeClr val="bg1"/>
                </a:solidFill>
              </a:rPr>
              <a:t>аутоагрессией</a:t>
            </a:r>
            <a:r>
              <a:rPr lang="ru-RU" sz="2800" dirty="0" smtClean="0">
                <a:solidFill>
                  <a:schemeClr val="bg1"/>
                </a:solidFill>
              </a:rPr>
              <a:t>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-20% верят в сохранение сознания после смерти, 60%- в существование души  и только 20% - в смерть тела и души;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 в 9 случаях из 10 попытки – это </a:t>
            </a:r>
            <a:r>
              <a:rPr lang="ru-RU" sz="3100" dirty="0" smtClean="0">
                <a:solidFill>
                  <a:srgbClr val="FF0000"/>
                </a:solidFill>
              </a:rPr>
              <a:t>крик о помощи!!</a:t>
            </a:r>
            <a:endParaRPr lang="ru-RU" sz="3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6858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- Подростки не могут четко объяснить причину, по которой они решили совершить самоубийство (объясняют, что существует тяготящая проблема, решить которую не представляется возможным);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-Не всегда подростки умеют высказывать свои переживания, а невысказанные негативные чувства «оседают» в уже болезненной душе ребенка. Часто обида на близкого человека переносится на самого себя, т.е. внешняя агрессия трансформируется во внутреннюю агрессию на себя, чтобы заставить другого чувствовать вину.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026" name="AutoShape 2" descr="https://econet.by/uploads/pictures/332991/content_32__econet_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econet.by/uploads/pictures/332991/content_32__econet_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econet.by/uploads/pictures/332991/content_32__econet_r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image.mel.fm/i/b/bqL0m2x4Jw/590.png"/>
          <p:cNvPicPr>
            <a:picLocks noChangeAspect="1" noChangeArrowheads="1"/>
          </p:cNvPicPr>
          <p:nvPr/>
        </p:nvPicPr>
        <p:blipFill>
          <a:blip r:embed="rId2"/>
          <a:srcRect t="6382" b="7201"/>
          <a:stretch>
            <a:fillRect/>
          </a:stretch>
        </p:blipFill>
        <p:spPr bwMode="auto">
          <a:xfrm>
            <a:off x="4143372" y="4714884"/>
            <a:ext cx="4548180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/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2050" name="Picture 2" descr="https://deteylechenie.ru/wp-content/uploads/2018/06/depressia-simpto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80557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742950" indent="-742950"/>
            <a:r>
              <a:rPr lang="ru-RU" sz="3600" dirty="0" smtClean="0">
                <a:solidFill>
                  <a:srgbClr val="FF0000"/>
                </a:solidFill>
              </a:rPr>
              <a:t>                     Портрет </a:t>
            </a:r>
            <a:r>
              <a:rPr lang="ru-RU" sz="3600" dirty="0" err="1" smtClean="0">
                <a:solidFill>
                  <a:srgbClr val="FF0000"/>
                </a:solidFill>
              </a:rPr>
              <a:t>суицидента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1. </a:t>
            </a:r>
            <a:r>
              <a:rPr lang="ru-RU" sz="2800" dirty="0" err="1" smtClean="0">
                <a:solidFill>
                  <a:schemeClr val="bg1"/>
                </a:solidFill>
              </a:rPr>
              <a:t>Сензитивный</a:t>
            </a:r>
            <a:r>
              <a:rPr lang="ru-RU" sz="2800" dirty="0" smtClean="0">
                <a:solidFill>
                  <a:schemeClr val="bg1"/>
                </a:solidFill>
              </a:rPr>
              <a:t> , </a:t>
            </a:r>
            <a:r>
              <a:rPr lang="ru-RU" sz="2800" dirty="0" err="1" smtClean="0">
                <a:solidFill>
                  <a:schemeClr val="bg1"/>
                </a:solidFill>
              </a:rPr>
              <a:t>эмпатийный</a:t>
            </a:r>
            <a:r>
              <a:rPr lang="ru-RU" sz="2800" dirty="0" smtClean="0">
                <a:solidFill>
                  <a:schemeClr val="bg1"/>
                </a:solidFill>
              </a:rPr>
              <a:t>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2. Либо низкая самооценка, либо наоборот потребность в самореализации;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3. Снижена способность переносить боль;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4. Высокая тревожность;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5. Пессимизм;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6. Тенденция к самообвинению;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7. Суженное (</a:t>
            </a:r>
            <a:r>
              <a:rPr lang="ru-RU" sz="2800" dirty="0" err="1" smtClean="0">
                <a:solidFill>
                  <a:schemeClr val="bg1"/>
                </a:solidFill>
              </a:rPr>
              <a:t>тунельное</a:t>
            </a:r>
            <a:r>
              <a:rPr lang="ru-RU" sz="2800" dirty="0" smtClean="0">
                <a:solidFill>
                  <a:schemeClr val="bg1"/>
                </a:solidFill>
              </a:rPr>
              <a:t>)мышление;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8. Трудности волевого усилия 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9. Уход от решения проблем.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2050" name="Picture 2" descr="http://efremov-pk.ru/wp-content/uploads/2017/02/00-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4286256"/>
            <a:ext cx="3643306" cy="2277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Признаки суицидального поведения подро</a:t>
            </a:r>
            <a:r>
              <a:rPr lang="ru-RU" sz="3200" dirty="0" smtClean="0">
                <a:solidFill>
                  <a:srgbClr val="FF0000"/>
                </a:solidFill>
              </a:rPr>
              <a:t>стков</a:t>
            </a:r>
            <a:r>
              <a:rPr lang="ru-RU" sz="2800" dirty="0" smtClean="0">
                <a:solidFill>
                  <a:schemeClr val="bg1"/>
                </a:solidFill>
              </a:rPr>
              <a:t> 1.Уход в себя (чрезмерная отгороженность!!);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2. Капризность, привередливость (ежедневные </a:t>
            </a:r>
            <a:r>
              <a:rPr lang="ru-RU" sz="2800" smtClean="0">
                <a:solidFill>
                  <a:schemeClr val="bg1"/>
                </a:solidFill>
              </a:rPr>
              <a:t>колебания </a:t>
            </a:r>
            <a:r>
              <a:rPr lang="ru-RU" sz="2800" smtClean="0">
                <a:solidFill>
                  <a:schemeClr val="bg1"/>
                </a:solidFill>
              </a:rPr>
              <a:t>  настроения </a:t>
            </a:r>
            <a:r>
              <a:rPr lang="ru-RU" sz="2800" dirty="0" smtClean="0">
                <a:solidFill>
                  <a:schemeClr val="bg1"/>
                </a:solidFill>
              </a:rPr>
              <a:t>от возбужденного к упадку);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3. Депрессия;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4. Агрессивность (вспышки гнева, ярости, раздражения);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5. Нарушение аппетита;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6. Раздача подарков окружающим;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7. Психологическая травма (крупное эмоциональное потрясение или цепь мелких травмирующих переживаний);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8. Перемены в поведении (был спокойным и неожиданно стал много шутить , смеяться). Либо внешняя удовлетворенность.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9. Открытая угроза уйти из жизни;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10. Активная предварительная подготовка (сбор информации в Интернете о способах ухода, о таблетках, ядах, ведет разговоры о суициде, посещает кладбище и описывает их);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11. Приводит дела в порядок, благодарит, прощается;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12. Составляет письменные указания , либо пишет записки.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sz="4800" i="1" u="sng" dirty="0" smtClean="0">
                <a:solidFill>
                  <a:schemeClr val="tx2"/>
                </a:solidFill>
              </a:rPr>
              <a:t> </a:t>
            </a:r>
            <a:r>
              <a:rPr lang="ru-RU" sz="4800" i="1" u="sng" dirty="0" smtClean="0">
                <a:solidFill>
                  <a:schemeClr val="tx1"/>
                </a:solidFill>
              </a:rPr>
              <a:t>Про ежедневное  распознавание</a:t>
            </a:r>
            <a:br>
              <a:rPr lang="ru-RU" sz="4800" i="1" u="sng" dirty="0" smtClean="0">
                <a:solidFill>
                  <a:schemeClr val="tx1"/>
                </a:solidFill>
              </a:rPr>
            </a:br>
            <a:r>
              <a:rPr lang="ru-RU" sz="4800" i="1" u="sng" dirty="0" smtClean="0">
                <a:solidFill>
                  <a:schemeClr val="tx1"/>
                </a:solidFill>
              </a:rPr>
              <a:t>В раздаточном материале:</a:t>
            </a:r>
            <a:r>
              <a:rPr lang="ru-RU" sz="4800" dirty="0" smtClean="0">
                <a:solidFill>
                  <a:schemeClr val="tx1"/>
                </a:solidFill>
              </a:rPr>
              <a:t/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rgbClr val="FF0000"/>
                </a:solidFill>
              </a:rPr>
              <a:t>1</a:t>
            </a:r>
            <a:r>
              <a:rPr lang="ru-RU" sz="4400" dirty="0" smtClean="0">
                <a:solidFill>
                  <a:srgbClr val="FF0000"/>
                </a:solidFill>
              </a:rPr>
              <a:t>.</a:t>
            </a:r>
            <a:r>
              <a:rPr lang="ru-RU" sz="4400" dirty="0" smtClean="0">
                <a:solidFill>
                  <a:schemeClr val="bg1"/>
                </a:solidFill>
              </a:rPr>
              <a:t> Маркеры поведения;</a:t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2. </a:t>
            </a:r>
            <a:r>
              <a:rPr lang="ru-RU" sz="4400" dirty="0" smtClean="0">
                <a:solidFill>
                  <a:schemeClr val="bg1"/>
                </a:solidFill>
              </a:rPr>
              <a:t>Словесные маркеры;</a:t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3. </a:t>
            </a:r>
            <a:r>
              <a:rPr lang="ru-RU" sz="4400" dirty="0" smtClean="0">
                <a:solidFill>
                  <a:schemeClr val="bg1"/>
                </a:solidFill>
              </a:rPr>
              <a:t>Что могут увидеть родители, педагоги и сверстники. </a:t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800" dirty="0" smtClean="0">
                <a:solidFill>
                  <a:schemeClr val="bg1"/>
                </a:solidFill>
              </a:rPr>
              <a:t/>
            </a:r>
            <a:br>
              <a:rPr lang="ru-RU" sz="48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/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27650" name="Picture 2" descr="http://baikal-info.ru/sites/default/files/styles/galleryformatter_slide/public/u37-11-1b.jpg?itok=AHR7zFdC"/>
          <p:cNvPicPr>
            <a:picLocks noChangeAspect="1" noChangeArrowheads="1"/>
          </p:cNvPicPr>
          <p:nvPr/>
        </p:nvPicPr>
        <p:blipFill>
          <a:blip r:embed="rId2"/>
          <a:srcRect l="10938" t="12500" b="12499"/>
          <a:stretch>
            <a:fillRect/>
          </a:stretch>
        </p:blipFill>
        <p:spPr bwMode="auto">
          <a:xfrm>
            <a:off x="3643306" y="3929066"/>
            <a:ext cx="5293458" cy="2786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3600" u="sng" dirty="0" smtClean="0">
                <a:solidFill>
                  <a:srgbClr val="FF0000"/>
                </a:solidFill>
              </a:rPr>
              <a:t>Основной  словарь:</a:t>
            </a: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Суицид – 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умышленное самоповреждение со смертельным исходом (лишение себя жизни).</a:t>
            </a:r>
            <a:b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Суицидальное поведение- </a:t>
            </a:r>
            <a:r>
              <a:rPr lang="ru-RU" sz="3600" dirty="0" smtClean="0">
                <a:solidFill>
                  <a:schemeClr val="bg1"/>
                </a:solidFill>
              </a:rPr>
              <a:t>проявление суицидальной активности (покушение, попытки, проявления).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Суицидальные покушения – </a:t>
            </a:r>
            <a:r>
              <a:rPr lang="ru-RU" sz="3600" dirty="0" smtClean="0">
                <a:solidFill>
                  <a:schemeClr val="bg1"/>
                </a:solidFill>
              </a:rPr>
              <a:t>суицидальные акты, которые не завершились летально по причине, которая не зависит от </a:t>
            </a:r>
            <a:r>
              <a:rPr lang="ru-RU" sz="3600" dirty="0" err="1" smtClean="0">
                <a:solidFill>
                  <a:schemeClr val="bg1"/>
                </a:solidFill>
              </a:rPr>
              <a:t>суицидента</a:t>
            </a:r>
            <a:r>
              <a:rPr lang="ru-RU" sz="3600" dirty="0" smtClean="0">
                <a:solidFill>
                  <a:schemeClr val="bg1"/>
                </a:solidFill>
              </a:rPr>
              <a:t>.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Суицидальные проявления – </a:t>
            </a:r>
            <a:r>
              <a:rPr lang="ru-RU" sz="3600" dirty="0" smtClean="0">
                <a:solidFill>
                  <a:schemeClr val="bg1"/>
                </a:solidFill>
              </a:rPr>
              <a:t>мысли, намеки, высказывания без активных действий.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Суицидальные факторы- </a:t>
            </a:r>
            <a:r>
              <a:rPr lang="ru-RU" sz="3600" dirty="0" smtClean="0">
                <a:solidFill>
                  <a:schemeClr val="bg1"/>
                </a:solidFill>
              </a:rPr>
              <a:t>причины, мотивы, условия, которые способствуют возникновению суицидального поведения.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0"/>
            <a:ext cx="8429684" cy="6858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2"/>
                </a:solidFill>
              </a:rPr>
              <a:t>        </a:t>
            </a:r>
            <a:r>
              <a:rPr lang="ru-RU" sz="3600" dirty="0" smtClean="0">
                <a:solidFill>
                  <a:srgbClr val="FF0000"/>
                </a:solidFill>
              </a:rPr>
              <a:t>Типы суицидального поведения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1. Демонстративное поведение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2. Аффективное поведение</a:t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3. Истинное поведение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026" name="Picture 2" descr="http://www.searchquotes.com/sof/images/picture_quotes/176971_20140127_150522_tumblr_mngmgvBFzL1s1eqo9o1_1280%5b1%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06187">
            <a:off x="5535210" y="2248418"/>
            <a:ext cx="3083757" cy="4126067"/>
          </a:xfrm>
          <a:prstGeom prst="rect">
            <a:avLst/>
          </a:prstGeom>
          <a:noFill/>
        </p:spPr>
      </p:pic>
      <p:pic>
        <p:nvPicPr>
          <p:cNvPr id="11266" name="Picture 2" descr="https://im0-tub-ru.yandex.net/i?id=a3705091d6a754de843bf3b20ef0edbb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98029">
            <a:off x="1323194" y="2680836"/>
            <a:ext cx="3615504" cy="382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2"/>
                </a:solidFill>
              </a:rPr>
              <a:t>    </a:t>
            </a:r>
            <a:r>
              <a:rPr lang="ru-RU" sz="4000" dirty="0" smtClean="0">
                <a:solidFill>
                  <a:srgbClr val="FF0000"/>
                </a:solidFill>
              </a:rPr>
              <a:t>Этапы подготовки человека к      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        совершению самоубийства –    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                     ПРЕСУИЦИД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chemeClr val="bg1"/>
                </a:solidFill>
              </a:rPr>
              <a:t>1. Расплывчатые мысли;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dirty="0" smtClean="0">
                <a:solidFill>
                  <a:schemeClr val="bg1"/>
                </a:solidFill>
              </a:rPr>
              <a:t>2. Пассивные суицидальные мысли;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dirty="0" smtClean="0">
                <a:solidFill>
                  <a:schemeClr val="bg1"/>
                </a:solidFill>
              </a:rPr>
              <a:t>3. Суицидальные замыслы;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dirty="0" smtClean="0">
                <a:solidFill>
                  <a:schemeClr val="bg1"/>
                </a:solidFill>
              </a:rPr>
              <a:t>4. Суицидальные намерения.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800" dirty="0" smtClean="0">
                <a:solidFill>
                  <a:srgbClr val="FF0000"/>
                </a:solidFill>
              </a:rPr>
              <a:t/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51202" name="Picture 2" descr="https://krapka.club/wp-content/uploads/2018/08/neblagopoluchnaya-semya.jpg"/>
          <p:cNvPicPr>
            <a:picLocks noChangeAspect="1" noChangeArrowheads="1"/>
          </p:cNvPicPr>
          <p:nvPr/>
        </p:nvPicPr>
        <p:blipFill>
          <a:blip r:embed="rId2"/>
          <a:srcRect l="31251"/>
          <a:stretch>
            <a:fillRect/>
          </a:stretch>
        </p:blipFill>
        <p:spPr bwMode="auto">
          <a:xfrm rot="311442">
            <a:off x="5643570" y="4009077"/>
            <a:ext cx="3143222" cy="268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685800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2"/>
                </a:solidFill>
              </a:rPr>
              <a:t>    </a:t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>        </a:t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>      </a:t>
            </a:r>
            <a:r>
              <a:rPr lang="ru-RU" sz="3100" dirty="0" smtClean="0">
                <a:solidFill>
                  <a:srgbClr val="FF0000"/>
                </a:solidFill>
              </a:rPr>
              <a:t>Основные 4 причины самоубийства</a:t>
            </a:r>
            <a:br>
              <a:rPr lang="ru-RU" sz="31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1. </a:t>
            </a:r>
            <a:r>
              <a:rPr lang="ru-RU" sz="3100" dirty="0" smtClean="0">
                <a:solidFill>
                  <a:srgbClr val="FF0000"/>
                </a:solidFill>
              </a:rPr>
              <a:t>Изоляция -</a:t>
            </a:r>
            <a:r>
              <a:rPr lang="ru-RU" sz="3100" dirty="0" smtClean="0">
                <a:solidFill>
                  <a:schemeClr val="bg1"/>
                </a:solidFill>
              </a:rPr>
              <a:t>чувство, что никто не понимает и не интересуется; 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2. </a:t>
            </a:r>
            <a:r>
              <a:rPr lang="ru-RU" sz="3100" dirty="0" smtClean="0">
                <a:solidFill>
                  <a:srgbClr val="FF0000"/>
                </a:solidFill>
              </a:rPr>
              <a:t>Беспомощность – </a:t>
            </a:r>
            <a:r>
              <a:rPr lang="ru-RU" sz="3100" dirty="0" smtClean="0">
                <a:solidFill>
                  <a:schemeClr val="bg1"/>
                </a:solidFill>
              </a:rPr>
              <a:t>не можешь контролировать жизнь, все зависит не от тебя, не можешь ничего изменить;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3. </a:t>
            </a:r>
            <a:r>
              <a:rPr lang="ru-RU" sz="3100" dirty="0" smtClean="0">
                <a:solidFill>
                  <a:srgbClr val="FF0000"/>
                </a:solidFill>
              </a:rPr>
              <a:t>Безнадежность-</a:t>
            </a:r>
            <a:r>
              <a:rPr lang="ru-RU" sz="3100" dirty="0" smtClean="0">
                <a:solidFill>
                  <a:schemeClr val="bg1"/>
                </a:solidFill>
              </a:rPr>
              <a:t> будущее не предвещает ничего хорошего ;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4. </a:t>
            </a:r>
            <a:r>
              <a:rPr lang="ru-RU" sz="3100" dirty="0" smtClean="0">
                <a:solidFill>
                  <a:srgbClr val="FF0000"/>
                </a:solidFill>
              </a:rPr>
              <a:t>Чувство собственной </a:t>
            </a:r>
            <a:r>
              <a:rPr lang="ru-RU" sz="3100" dirty="0" err="1" smtClean="0">
                <a:solidFill>
                  <a:srgbClr val="FF0000"/>
                </a:solidFill>
              </a:rPr>
              <a:t>незначимости</a:t>
            </a:r>
            <a:r>
              <a:rPr lang="ru-RU" sz="3100" dirty="0" smtClean="0">
                <a:solidFill>
                  <a:srgbClr val="FF0000"/>
                </a:solidFill>
              </a:rPr>
              <a:t> -</a:t>
            </a:r>
            <a:r>
              <a:rPr lang="ru-RU" sz="3100" dirty="0" smtClean="0">
                <a:solidFill>
                  <a:schemeClr val="bg1"/>
                </a:solidFill>
              </a:rPr>
              <a:t> низкая самооценка, переживание некомпетентности, стыд за себя, уязвленное чувство собственного достоинства.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/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/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/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/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3252" name="AutoShape 4" descr="https://financialtribune.com/sites/default/files/styles/slideshow/public/field/image/17january/12_parenting.jpg?itok=m15U5qKN&amp;c=18200f87f720194b4f367de365964d6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4" name="AutoShape 6" descr="https://financialtribune.com/sites/default/files/styles/slideshow/public/field/image/17january/12_parenting.jpg?itok=m15U5qKN&amp;c=18200f87f720194b4f367de365964d6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8" name="Picture 10" descr="http://image.newsru.com/pict/id/large/1451116_20120228144546.gif"/>
          <p:cNvPicPr>
            <a:picLocks noChangeAspect="1" noChangeArrowheads="1"/>
          </p:cNvPicPr>
          <p:nvPr/>
        </p:nvPicPr>
        <p:blipFill>
          <a:blip r:embed="rId2"/>
          <a:srcRect t="15625" b="3124"/>
          <a:stretch>
            <a:fillRect/>
          </a:stretch>
        </p:blipFill>
        <p:spPr bwMode="auto">
          <a:xfrm>
            <a:off x="4357686" y="4357694"/>
            <a:ext cx="3786214" cy="2307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Суицидальные мотивы у подростков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-обида, одиночество, отчужденность, непонимание;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-действительная или мнимая утрата любви родителей, неразделенные чувства и ревность;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-смерть или уход родителя из семьи;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-чувства  вины, стыда, оскорбленного самолюбия, самообвинения;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-страх наказания и нежелание извиняться;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-страх проверки знаний(экзаменов);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-стремление наказать других;</a:t>
            </a:r>
            <a:br>
              <a:rPr lang="ru-RU" sz="2800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026" name="Picture 2" descr="https://mtdata.ru/u3/photo85B2/20072809766-0/original.jpg"/>
          <p:cNvPicPr>
            <a:picLocks noChangeAspect="1" noChangeArrowheads="1"/>
          </p:cNvPicPr>
          <p:nvPr/>
        </p:nvPicPr>
        <p:blipFill>
          <a:blip r:embed="rId2"/>
          <a:srcRect t="15926" b="13085"/>
          <a:stretch>
            <a:fillRect/>
          </a:stretch>
        </p:blipFill>
        <p:spPr bwMode="auto">
          <a:xfrm>
            <a:off x="3428992" y="285728"/>
            <a:ext cx="5143536" cy="2435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68580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-любовные неудачи, сексуальные эксцессы, беременность;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-чувство мести, злобы, протеста;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-угроза или вымогательство;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-желание привлечь к себе внимание, вызвать сочувствие, избежать неприятных последствий;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 желание избежать неприятных последствий, уйти от трудных ситуаций;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 - боязнь позора, насмешек или унижения;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 сочувствие и подражание друзьям, героям книг и фильмов (эффект Вертера);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-в ответ на ущемление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 самостоятельности;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8436" name="Picture 4" descr="https://www.pravmir.ru/wp-content/uploads/2016/01/2002716_1200_7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786190"/>
            <a:ext cx="4330154" cy="2879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2"/>
                </a:solidFill>
              </a:rPr>
              <a:t> </a:t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/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Кто в группе риска по суициду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- </a:t>
            </a:r>
            <a:r>
              <a:rPr lang="ru-RU" sz="3100" dirty="0" smtClean="0">
                <a:solidFill>
                  <a:schemeClr val="bg1"/>
                </a:solidFill>
              </a:rPr>
              <a:t>Подростки, </a:t>
            </a:r>
            <a:r>
              <a:rPr lang="ru-RU" sz="3100" dirty="0" smtClean="0">
                <a:solidFill>
                  <a:schemeClr val="bg1"/>
                </a:solidFill>
              </a:rPr>
              <a:t>у которых в анамнезе была попытка суицида (30% совершают повторные попытки);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- те, кто демонстрирует суицидальные угрозы прямые или завуалированные;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-имеющие тенденцию к самоповреждению (</a:t>
            </a:r>
            <a:r>
              <a:rPr lang="ru-RU" sz="3100" dirty="0" err="1" smtClean="0">
                <a:solidFill>
                  <a:schemeClr val="bg1"/>
                </a:solidFill>
              </a:rPr>
              <a:t>аутоагрессия</a:t>
            </a:r>
            <a:r>
              <a:rPr lang="ru-RU" sz="3100" dirty="0" smtClean="0">
                <a:solidFill>
                  <a:schemeClr val="bg1"/>
                </a:solidFill>
              </a:rPr>
              <a:t>);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- Подростки, у которых в роду были случаи суицидального поведения;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- подростки с выраженными семейными проблемами: уход из семьи значимого взрослого, семейное насилие и т.д.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- переживающие утраты, смерть родителя, особенно в первый год после потери;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-страдающие хроническими или фатальными заболеваниями (в том числе, когда ими болеют значимые взрослые)</a:t>
            </a:r>
            <a:endParaRPr lang="ru-RU" sz="31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6858000"/>
          </a:xfrm>
        </p:spPr>
        <p:txBody>
          <a:bodyPr>
            <a:normAutofit/>
          </a:bodyPr>
          <a:lstStyle/>
          <a:p>
            <a:r>
              <a:rPr lang="ru-RU" sz="3100" dirty="0" smtClean="0">
                <a:solidFill>
                  <a:schemeClr val="tx2"/>
                </a:solidFill>
              </a:rPr>
              <a:t> </a:t>
            </a:r>
            <a:r>
              <a:rPr lang="ru-RU" sz="2700" dirty="0" smtClean="0">
                <a:solidFill>
                  <a:schemeClr val="bg1"/>
                </a:solidFill>
              </a:rPr>
              <a:t>- Подростки, злоупотребляющие алкоголем (риск высокий 50%). Алкоголизация в нескольких поколениях способствует усилению депрессии, чувства вины и психической боли, которые часто предшествуют суициду;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- Подростки с хроническим употреблением ПАВ. Наркотики и токсичные препараты ослабляют  контроль над поведением, обостряют депрессию, вызывают психозы;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-Страдающие аффективными расстройствами, особенно тяжелыми депрессиями (психопатологические синдромы);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- Подростки, которые уходят из дома, прогуливают школу, совершают правонарушения, ведут раннюю половую жизнь, очень зависимы от компьютерных  игр.</a:t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/>
            </a:r>
            <a:br>
              <a:rPr lang="ru-RU" sz="27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/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4098" name="Picture 2" descr="https://rehabhotline.org/wp-content/uploads/2018/09/Alcohol-Abuse-Disord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3566" y="4714884"/>
            <a:ext cx="3001445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641</TotalTime>
  <Words>111</Words>
  <Application>Microsoft Office PowerPoint</Application>
  <PresentationFormat>Экран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 Подростки и суицид        </vt:lpstr>
      <vt:lpstr>               Основной  словарь: Суицид – умышленное самоповреждение со смертельным исходом (лишение себя жизни). Суицидальное поведение- проявление суицидальной активности (покушение, попытки, проявления). Суицидальные покушения – суицидальные акты, которые не завершились летально по причине, которая не зависит от суицидента. Суицидальные проявления – мысли, намеки, высказывания без активных действий. Суицидальные факторы- причины, мотивы, условия, которые способствуют возникновению суицидального поведения.</vt:lpstr>
      <vt:lpstr>        Типы суицидального поведения 1. Демонстративное поведение 2. Аффективное поведение 3. Истинное поведение          </vt:lpstr>
      <vt:lpstr>    Этапы подготовки человека к               совершению самоубийства –                          ПРЕСУИЦИД 1. Расплывчатые мысли; 2. Пассивные суицидальные мысли; 3. Суицидальные замыслы; 4. Суицидальные намерения.     </vt:lpstr>
      <vt:lpstr>                             Основные 4 причины самоубийства 1. Изоляция -чувство, что никто не понимает и не интересуется;  2. Беспомощность – не можешь контролировать жизнь, все зависит не от тебя, не можешь ничего изменить; 3. Безнадежность- будущее не предвещает ничего хорошего ; 4. Чувство собственной незначимости - низкая самооценка, переживание некомпетентности, стыд за себя, уязвленное чувство собственного достоинства.      </vt:lpstr>
      <vt:lpstr>           Суицидальные мотивы у подростков -обида, одиночество, отчужденность, непонимание; -действительная или мнимая утрата любви родителей, неразделенные чувства и ревность; -смерть или уход родителя из семьи; -чувства  вины, стыда, оскорбленного самолюбия, самообвинения; -страх наказания и нежелание извиняться; -страх проверки знаний(экзаменов); -стремление наказать других; </vt:lpstr>
      <vt:lpstr> -любовные неудачи, сексуальные эксцессы, беременность; -чувство мести, злобы, протеста; -угроза или вымогательство; -желание привлечь к себе внимание, вызвать сочувствие, избежать неприятных последствий; - желание избежать неприятных последствий, уйти от трудных ситуаций;  - боязнь позора, насмешек или унижения;  - сочувствие и подражание друзьям, героям книг и фильмов (эффект Вертера); -в ответ на ущемление  самостоятельности;     </vt:lpstr>
      <vt:lpstr>    Кто в группе риска по суициду - Подростки, у которых в анамнезе была попытка суицида (30% совершают повторные попытки); - те, кто демонстрирует суицидальные угрозы прямые или завуалированные; -имеющие тенденцию к самоповреждению (аутоагрессия); - Подростки, у которых в роду были случаи суицидального поведения; - подростки с выраженными семейными проблемами: уход из семьи значимого взрослого, семейное насилие и т.д. - переживающие утраты, смерть родителя, особенно в первый год после потери; -страдающие хроническими или фатальными заболеваниями (в том числе, когда ими болеют значимые взрослые)</vt:lpstr>
      <vt:lpstr> - Подростки, злоупотребляющие алкоголем (риск высокий 50%). Алкоголизация в нескольких поколениях способствует усилению депрессии, чувства вины и психической боли, которые часто предшествуют суициду; - Подростки с хроническим употреблением ПАВ. Наркотики и токсичные препараты ослабляют  контроль над поведением, обостряют депрессию, вызывают психозы; -Страдающие аффективными расстройствами, особенно тяжелыми депрессиями (психопатологические синдромы); - Подростки, которые уходят из дома, прогуливают школу, совершают правонарушения, ведут раннюю половую жизнь, очень зависимы от компьютерных  игр.    </vt:lpstr>
      <vt:lpstr> Особенности возраста, усиливающие  риск совершения суицида                                     Возрастные факторы риска - повышенная впечатлительность и внушаемость; - способны ярко чувствовать и переживать; -эгоцентризм, максимализм; -импульсивность в принятии решений; -часты гневливость и раздражительность, протестные реакции; -развитие интеллекта и аналитического мышления (склонность к самоанализу, самокритике, оценке окружающего, размышлениям о жизни и смерти, экзистенциональные мысли); -смена настроения, депрессии, эмоциональная нестабильность, часто ведущая к суициду; -склонность к рискованным видам деятельности; - отсутствуют четкие границы между истинной суицидальной попыткой и демонстративной аутоагрессией; -20% верят в сохранение сознания после смерти, 60%- в существование души  и только 20% - в смерть тела и души; - в 9 случаях из 10 попытки – это крик о помощи!!</vt:lpstr>
      <vt:lpstr>- Подростки не могут четко объяснить причину, по которой они решили совершить самоубийство (объясняют, что существует тяготящая проблема, решить которую не представляется возможным); -Не всегда подростки умеют высказывать свои переживания, а невысказанные негативные чувства «оседают» в уже болезненной душе ребенка. Часто обида на близкого человека переносится на самого себя, т.е. внешняя агрессия трансформируется во внутреннюю агрессию на себя, чтобы заставить другого чувствовать вину.     </vt:lpstr>
      <vt:lpstr>          </vt:lpstr>
      <vt:lpstr>                     Портрет суицидента 1. Сензитивный , эмпатийный; 2. Либо низкая самооценка, либо наоборот потребность в самореализации; 3. Снижена способность переносить боль; 4. Высокая тревожность; 5. Пессимизм; 6. Тенденция к самообвинению; 7. Суженное (тунельное)мышление; 8. Трудности волевого усилия ; 9. Уход от решения проблем.    </vt:lpstr>
      <vt:lpstr> Признаки суицидального поведения подростков 1.Уход в себя (чрезмерная отгороженность!!); 2. Капризность, привередливость (ежедневные колебания   настроения от возбужденного к упадку); 3. Депрессия; 4. Агрессивность (вспышки гнева, ярости, раздражения); 5. Нарушение аппетита; 6. Раздача подарков окружающим; 7. Психологическая травма (крупное эмоциональное потрясение или цепь мелких травмирующих переживаний); 8. Перемены в поведении (был спокойным и неожиданно стал много шутить , смеяться). Либо внешняя удовлетворенность. 9. Открытая угроза уйти из жизни; 10. Активная предварительная подготовка (сбор информации в Интернете о способах ухода, о таблетках, ядах, ведет разговоры о суициде, посещает кладбище и описывает их); 11. Приводит дела в порядок, благодарит, прощается; 12. Составляет письменные указания , либо пишет записки.</vt:lpstr>
      <vt:lpstr> Про ежедневное  распознавание В раздаточном материале: 1. Маркеры поведения; 2. Словесные маркеры; 3. Что могут увидеть родители, педагоги и сверстники.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Подростки и суицид         </dc:title>
  <dc:creator>User</dc:creator>
  <cp:lastModifiedBy>User</cp:lastModifiedBy>
  <cp:revision>22</cp:revision>
  <dcterms:created xsi:type="dcterms:W3CDTF">2019-03-01T09:00:48Z</dcterms:created>
  <dcterms:modified xsi:type="dcterms:W3CDTF">2019-03-03T12:29:21Z</dcterms:modified>
</cp:coreProperties>
</file>