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2" r:id="rId4"/>
    <p:sldId id="273" r:id="rId5"/>
    <p:sldId id="261" r:id="rId6"/>
    <p:sldId id="263" r:id="rId7"/>
    <p:sldId id="264" r:id="rId8"/>
    <p:sldId id="268" r:id="rId9"/>
    <p:sldId id="27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15" autoAdjust="0"/>
  </p:normalViewPr>
  <p:slideViewPr>
    <p:cSldViewPr>
      <p:cViewPr varScale="1">
        <p:scale>
          <a:sx n="74" d="100"/>
          <a:sy n="74" d="100"/>
        </p:scale>
        <p:origin x="-1260" y="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74268E4-7044-4258-900C-E391A824287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B39ECD-DE2A-4761-9420-1F420B1966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D60093"/>
                </a:solidFill>
              </a:rPr>
              <a:t>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ГБУ ПК « ЦППМСП» г. Пермь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Основная цель: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>профилактика социального сиротства, психологическая помощь семье и ребенку. </a:t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>    </a:t>
            </a: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</a:t>
            </a: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214282" y="214291"/>
            <a:ext cx="2643206" cy="1806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</a:t>
            </a:r>
            <a:r>
              <a:rPr lang="ru-RU" sz="3100" dirty="0" smtClean="0">
                <a:solidFill>
                  <a:srgbClr val="7030A0"/>
                </a:solidFill>
              </a:rPr>
              <a:t>ГБУ ПК «ЦППМСП» (г. Пермь ул.                                                    </a:t>
            </a:r>
            <a:br>
              <a:rPr lang="ru-RU" sz="3100" dirty="0" smtClean="0">
                <a:solidFill>
                  <a:srgbClr val="7030A0"/>
                </a:solidFill>
              </a:rPr>
            </a:br>
            <a:r>
              <a:rPr lang="ru-RU" sz="3100" dirty="0" smtClean="0">
                <a:solidFill>
                  <a:srgbClr val="7030A0"/>
                </a:solidFill>
              </a:rPr>
              <a:t>                               Казахская, 71)  имеет </a:t>
            </a:r>
            <a:br>
              <a:rPr lang="ru-RU" sz="3100" dirty="0" smtClean="0">
                <a:solidFill>
                  <a:srgbClr val="7030A0"/>
                </a:solidFill>
              </a:rPr>
            </a:br>
            <a:r>
              <a:rPr lang="ru-RU" sz="3100" dirty="0" smtClean="0">
                <a:solidFill>
                  <a:srgbClr val="7030A0"/>
                </a:solidFill>
              </a:rPr>
              <a:t>                               6 филиалов  в Пермском крае</a:t>
            </a:r>
            <a:br>
              <a:rPr lang="ru-RU" sz="3100" dirty="0" smtClean="0">
                <a:solidFill>
                  <a:srgbClr val="7030A0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i="1" u="sng" dirty="0" smtClean="0">
                <a:solidFill>
                  <a:srgbClr val="7030A0"/>
                </a:solidFill>
              </a:rPr>
              <a:t>мы представляем</a:t>
            </a: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2700" dirty="0" err="1" smtClean="0">
                <a:solidFill>
                  <a:srgbClr val="D60093"/>
                </a:solidFill>
              </a:rPr>
              <a:t>Кунгурский</a:t>
            </a:r>
            <a:r>
              <a:rPr lang="ru-RU" sz="2700" dirty="0" smtClean="0">
                <a:solidFill>
                  <a:srgbClr val="D60093"/>
                </a:solidFill>
              </a:rPr>
              <a:t>  филиал «Согласие»  </a:t>
            </a: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i="1" u="sng" dirty="0" smtClean="0">
                <a:solidFill>
                  <a:srgbClr val="7030A0"/>
                </a:solidFill>
              </a:rPr>
              <a:t>оказываем услуги </a:t>
            </a:r>
            <a:r>
              <a:rPr lang="ru-RU" sz="3100" i="1" u="sng" dirty="0" smtClean="0">
                <a:solidFill>
                  <a:srgbClr val="D60093"/>
                </a:solidFill>
              </a:rPr>
              <a:t/>
            </a:r>
            <a:br>
              <a:rPr lang="ru-RU" sz="3100" i="1" u="sng" dirty="0" smtClean="0">
                <a:solidFill>
                  <a:srgbClr val="D60093"/>
                </a:solidFill>
              </a:rPr>
            </a:br>
            <a:r>
              <a:rPr lang="ru-RU" sz="2700" dirty="0" err="1" smtClean="0">
                <a:solidFill>
                  <a:srgbClr val="D60093"/>
                </a:solidFill>
              </a:rPr>
              <a:t>кишертскому</a:t>
            </a:r>
            <a:r>
              <a:rPr lang="ru-RU" sz="2700" dirty="0" smtClean="0">
                <a:solidFill>
                  <a:srgbClr val="D60093"/>
                </a:solidFill>
              </a:rPr>
              <a:t>, </a:t>
            </a:r>
            <a:r>
              <a:rPr lang="ru-RU" sz="2700" dirty="0" err="1" smtClean="0">
                <a:solidFill>
                  <a:srgbClr val="D60093"/>
                </a:solidFill>
              </a:rPr>
              <a:t>березовскому</a:t>
            </a:r>
            <a:r>
              <a:rPr lang="ru-RU" sz="2700" dirty="0" smtClean="0">
                <a:solidFill>
                  <a:srgbClr val="D60093"/>
                </a:solidFill>
              </a:rPr>
              <a:t>, </a:t>
            </a:r>
            <a:r>
              <a:rPr lang="ru-RU" sz="2700" dirty="0" err="1" smtClean="0">
                <a:solidFill>
                  <a:srgbClr val="D60093"/>
                </a:solidFill>
              </a:rPr>
              <a:t>кунгурскому</a:t>
            </a:r>
            <a:r>
              <a:rPr lang="ru-RU" sz="2700" dirty="0" smtClean="0">
                <a:solidFill>
                  <a:srgbClr val="D60093"/>
                </a:solidFill>
              </a:rPr>
              <a:t> районам и </a:t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sz="2700" dirty="0" smtClean="0">
                <a:solidFill>
                  <a:srgbClr val="D60093"/>
                </a:solidFill>
              </a:rPr>
              <a:t>г. Кунгур</a:t>
            </a: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i="1" u="sng" dirty="0" smtClean="0">
                <a:solidFill>
                  <a:srgbClr val="7030A0"/>
                </a:solidFill>
              </a:rPr>
              <a:t>наши Контакты:</a:t>
            </a: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2700" dirty="0" smtClean="0">
                <a:solidFill>
                  <a:srgbClr val="7030A0"/>
                </a:solidFill>
              </a:rPr>
              <a:t>адрес:</a:t>
            </a:r>
            <a:r>
              <a:rPr lang="ru-RU" sz="2700" dirty="0" smtClean="0">
                <a:solidFill>
                  <a:srgbClr val="D60093"/>
                </a:solidFill>
              </a:rPr>
              <a:t>  г. Кунгур ул.  ГРЕБНЕВА , 83   </a:t>
            </a:r>
            <a:r>
              <a:rPr lang="ru-RU" sz="2700" dirty="0" err="1" smtClean="0">
                <a:solidFill>
                  <a:srgbClr val="D60093"/>
                </a:solidFill>
              </a:rPr>
              <a:t>домофон</a:t>
            </a:r>
            <a:r>
              <a:rPr lang="ru-RU" sz="2700" dirty="0" smtClean="0">
                <a:solidFill>
                  <a:srgbClr val="D60093"/>
                </a:solidFill>
              </a:rPr>
              <a:t>,  4</a:t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sz="2700" dirty="0" smtClean="0">
                <a:solidFill>
                  <a:srgbClr val="7030A0"/>
                </a:solidFill>
              </a:rPr>
              <a:t>тел.</a:t>
            </a:r>
            <a:r>
              <a:rPr lang="ru-RU" sz="2700" dirty="0" smtClean="0">
                <a:solidFill>
                  <a:srgbClr val="D60093"/>
                </a:solidFill>
              </a:rPr>
              <a:t>  89048439718   Акатьева Наталья Николаевна</a:t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sz="2700" dirty="0" err="1" smtClean="0">
                <a:solidFill>
                  <a:srgbClr val="7030A0"/>
                </a:solidFill>
              </a:rPr>
              <a:t>эл</a:t>
            </a:r>
            <a:r>
              <a:rPr lang="ru-RU" sz="2700" dirty="0" smtClean="0">
                <a:solidFill>
                  <a:srgbClr val="7030A0"/>
                </a:solidFill>
              </a:rPr>
              <a:t>. Почта:  </a:t>
            </a:r>
            <a:r>
              <a:rPr lang="en-US" sz="2700" dirty="0" err="1" smtClean="0">
                <a:solidFill>
                  <a:srgbClr val="D60093"/>
                </a:solidFill>
              </a:rPr>
              <a:t>kungur</a:t>
            </a:r>
            <a:r>
              <a:rPr lang="en-US" sz="2700" dirty="0" smtClean="0">
                <a:solidFill>
                  <a:srgbClr val="D60093"/>
                </a:solidFill>
              </a:rPr>
              <a:t> -soglasie19 @ rambler.ru</a:t>
            </a:r>
            <a:r>
              <a:rPr lang="ru-RU" sz="2700" dirty="0" smtClean="0">
                <a:solidFill>
                  <a:srgbClr val="D60093"/>
                </a:solidFill>
              </a:rPr>
              <a:t/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sz="2700" dirty="0" smtClean="0">
                <a:solidFill>
                  <a:srgbClr val="7030A0"/>
                </a:solidFill>
              </a:rPr>
              <a:t>группа в </a:t>
            </a:r>
            <a:r>
              <a:rPr lang="en-US" sz="2700" dirty="0" err="1" smtClean="0">
                <a:solidFill>
                  <a:srgbClr val="7030A0"/>
                </a:solidFill>
              </a:rPr>
              <a:t>vk</a:t>
            </a:r>
            <a:r>
              <a:rPr lang="en-US" sz="2700" dirty="0" smtClean="0">
                <a:solidFill>
                  <a:srgbClr val="7030A0"/>
                </a:solidFill>
              </a:rPr>
              <a:t> </a:t>
            </a:r>
            <a:r>
              <a:rPr lang="ru-RU" sz="2700" dirty="0" smtClean="0">
                <a:solidFill>
                  <a:srgbClr val="7030A0"/>
                </a:solidFill>
              </a:rPr>
              <a:t>: </a:t>
            </a:r>
            <a:r>
              <a:rPr lang="ru-RU" sz="2700" dirty="0" smtClean="0">
                <a:solidFill>
                  <a:srgbClr val="D60093"/>
                </a:solidFill>
              </a:rPr>
              <a:t>ГБУ ПК « ЦППМСП» филиал г. Кунгур</a:t>
            </a: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0" y="0"/>
            <a:ext cx="1714480" cy="1171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График работы           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                                </a:t>
            </a:r>
            <a:r>
              <a:rPr lang="ru-RU" dirty="0" err="1" smtClean="0">
                <a:solidFill>
                  <a:srgbClr val="7030A0"/>
                </a:solidFill>
              </a:rPr>
              <a:t>кунгурского</a:t>
            </a:r>
            <a:r>
              <a:rPr lang="ru-RU" dirty="0" smtClean="0">
                <a:solidFill>
                  <a:srgbClr val="7030A0"/>
                </a:solidFill>
              </a:rPr>
              <a:t>  филиала: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>8-00 / 20-00 – ежедневно</a:t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>суббота, воскресенье –выходной</a:t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/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D60093"/>
                </a:solidFill>
              </a:rPr>
              <a:t>запись на предварительную консультацию  и оформление запроса обязательны</a:t>
            </a:r>
            <a:br>
              <a:rPr lang="ru-RU" sz="3100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285719" y="285728"/>
            <a:ext cx="2718139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60093"/>
                </a:solidFill>
              </a:rPr>
              <a:t>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 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 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                                      Важно!</a:t>
            </a: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sz="3100" dirty="0" smtClean="0">
                <a:solidFill>
                  <a:srgbClr val="7030A0"/>
                </a:solidFill>
              </a:rPr>
              <a:t>1.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D60093"/>
                </a:solidFill>
              </a:rPr>
              <a:t>образовательным учреждениям города и района,  в которых нет  педагога-психолога  или  психолог - молодой специалист необходимо направить на имя руководителя филиала </a:t>
            </a:r>
            <a:r>
              <a:rPr lang="ru-RU" sz="2800" dirty="0" smtClean="0">
                <a:solidFill>
                  <a:srgbClr val="7030A0"/>
                </a:solidFill>
              </a:rPr>
              <a:t>ходатайство  с обоснованием причин, по которым  психологическая помощь  несовершеннолетнему не может быть  качественно оказана;</a:t>
            </a: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2. </a:t>
            </a:r>
            <a:r>
              <a:rPr lang="ru-RU" sz="2800" dirty="0" smtClean="0">
                <a:solidFill>
                  <a:srgbClr val="D60093"/>
                </a:solidFill>
              </a:rPr>
              <a:t>для запроса со стороны родителей необходимо в филиале заполнить </a:t>
            </a:r>
            <a:r>
              <a:rPr lang="ru-RU" sz="2800" dirty="0" smtClean="0">
                <a:solidFill>
                  <a:srgbClr val="7030A0"/>
                </a:solidFill>
              </a:rPr>
              <a:t>согласие</a:t>
            </a:r>
            <a:r>
              <a:rPr lang="ru-RU" sz="2800" dirty="0" smtClean="0">
                <a:solidFill>
                  <a:srgbClr val="D60093"/>
                </a:solidFill>
              </a:rPr>
              <a:t> на обработку персональных данных, </a:t>
            </a:r>
            <a:r>
              <a:rPr lang="ru-RU" sz="2800" dirty="0" smtClean="0">
                <a:solidFill>
                  <a:srgbClr val="7030A0"/>
                </a:solidFill>
              </a:rPr>
              <a:t>заявление</a:t>
            </a:r>
            <a:r>
              <a:rPr lang="ru-RU" sz="2800" dirty="0" smtClean="0">
                <a:solidFill>
                  <a:srgbClr val="D60093"/>
                </a:solidFill>
              </a:rPr>
              <a:t> на проведение психолого-педагогической работы, </a:t>
            </a:r>
            <a:r>
              <a:rPr lang="ru-RU" sz="2800" dirty="0" smtClean="0">
                <a:solidFill>
                  <a:srgbClr val="7030A0"/>
                </a:solidFill>
              </a:rPr>
              <a:t>соглашение</a:t>
            </a:r>
            <a:r>
              <a:rPr lang="ru-RU" sz="2800" dirty="0" smtClean="0">
                <a:solidFill>
                  <a:srgbClr val="D60093"/>
                </a:solidFill>
              </a:rPr>
              <a:t> об оказании государственных услуг;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3.</a:t>
            </a:r>
            <a:r>
              <a:rPr lang="ru-RU" sz="2800" dirty="0" smtClean="0">
                <a:solidFill>
                  <a:srgbClr val="D60093"/>
                </a:solidFill>
              </a:rPr>
              <a:t> несовершеннолетние  15+ могут обратиться в  филиал центра по личному заявлению.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</a:t>
            </a: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214282" y="0"/>
            <a:ext cx="1428759" cy="976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60093"/>
                </a:solidFill>
              </a:rPr>
              <a:t>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             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  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             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                               </a:t>
            </a:r>
            <a:r>
              <a:rPr lang="ru-RU" sz="2700" dirty="0" smtClean="0">
                <a:solidFill>
                  <a:srgbClr val="7030A0"/>
                </a:solidFill>
              </a:rPr>
              <a:t>Специалисты</a:t>
            </a:r>
            <a:br>
              <a:rPr lang="ru-RU" sz="2700" dirty="0" smtClean="0">
                <a:solidFill>
                  <a:srgbClr val="7030A0"/>
                </a:solidFill>
              </a:rPr>
            </a:br>
            <a:r>
              <a:rPr lang="ru-RU" sz="2700" dirty="0" smtClean="0">
                <a:solidFill>
                  <a:srgbClr val="7030A0"/>
                </a:solidFill>
              </a:rPr>
              <a:t/>
            </a:r>
            <a:br>
              <a:rPr lang="ru-RU" sz="2700" dirty="0" smtClean="0">
                <a:solidFill>
                  <a:srgbClr val="7030A0"/>
                </a:solidFill>
              </a:rPr>
            </a:br>
            <a:r>
              <a:rPr lang="ru-RU" sz="2700" dirty="0" smtClean="0">
                <a:solidFill>
                  <a:srgbClr val="D60093"/>
                </a:solidFill>
              </a:rPr>
              <a:t/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sz="2700" dirty="0" smtClean="0">
                <a:solidFill>
                  <a:srgbClr val="D60093"/>
                </a:solidFill>
              </a:rPr>
              <a:t/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sz="2700" dirty="0" smtClean="0">
                <a:solidFill>
                  <a:srgbClr val="D60093"/>
                </a:solidFill>
              </a:rPr>
              <a:t/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7030A0"/>
                </a:solidFill>
              </a:rPr>
              <a:t>Руководитель  филиала  , педагог-психолог 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err="1" smtClean="0">
                <a:solidFill>
                  <a:srgbClr val="D60093"/>
                </a:solidFill>
              </a:rPr>
              <a:t>Вичугова</a:t>
            </a:r>
            <a:r>
              <a:rPr lang="ru-RU" sz="2200" dirty="0" smtClean="0">
                <a:solidFill>
                  <a:srgbClr val="D60093"/>
                </a:solidFill>
              </a:rPr>
              <a:t>  </a:t>
            </a:r>
            <a:r>
              <a:rPr lang="ru-RU" sz="2200" dirty="0" err="1" smtClean="0">
                <a:solidFill>
                  <a:srgbClr val="D60093"/>
                </a:solidFill>
              </a:rPr>
              <a:t>елена</a:t>
            </a:r>
            <a:r>
              <a:rPr lang="ru-RU" sz="2200" dirty="0" smtClean="0">
                <a:solidFill>
                  <a:srgbClr val="D60093"/>
                </a:solidFill>
              </a:rPr>
              <a:t>   </a:t>
            </a:r>
            <a:r>
              <a:rPr lang="ru-RU" sz="2200" dirty="0" err="1" smtClean="0">
                <a:solidFill>
                  <a:srgbClr val="D60093"/>
                </a:solidFill>
              </a:rPr>
              <a:t>владимировна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7030A0"/>
                </a:solidFill>
              </a:rPr>
              <a:t>педагог-психолог  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err="1" smtClean="0">
                <a:solidFill>
                  <a:srgbClr val="D60093"/>
                </a:solidFill>
              </a:rPr>
              <a:t>акатьева</a:t>
            </a:r>
            <a:r>
              <a:rPr lang="ru-RU" sz="2200" dirty="0" smtClean="0">
                <a:solidFill>
                  <a:srgbClr val="D60093"/>
                </a:solidFill>
              </a:rPr>
              <a:t> </a:t>
            </a:r>
            <a:r>
              <a:rPr lang="ru-RU" sz="2200" dirty="0" err="1" smtClean="0">
                <a:solidFill>
                  <a:srgbClr val="D60093"/>
                </a:solidFill>
              </a:rPr>
              <a:t>наталья</a:t>
            </a:r>
            <a:r>
              <a:rPr lang="ru-RU" sz="2200" dirty="0" smtClean="0">
                <a:solidFill>
                  <a:srgbClr val="D60093"/>
                </a:solidFill>
              </a:rPr>
              <a:t> </a:t>
            </a:r>
            <a:r>
              <a:rPr lang="ru-RU" sz="2200" dirty="0" err="1" smtClean="0">
                <a:solidFill>
                  <a:srgbClr val="D60093"/>
                </a:solidFill>
              </a:rPr>
              <a:t>николаевна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7030A0"/>
                </a:solidFill>
              </a:rPr>
              <a:t>Педагог-психолог 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err="1" smtClean="0">
                <a:solidFill>
                  <a:srgbClr val="D60093"/>
                </a:solidFill>
              </a:rPr>
              <a:t>Скачкова</a:t>
            </a:r>
            <a:r>
              <a:rPr lang="ru-RU" sz="2200" dirty="0" smtClean="0">
                <a:solidFill>
                  <a:srgbClr val="D60093"/>
                </a:solidFill>
              </a:rPr>
              <a:t> Вероника Викторовна</a:t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7030A0"/>
                </a:solidFill>
              </a:rPr>
              <a:t>педагог-психолог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err="1" smtClean="0">
                <a:solidFill>
                  <a:srgbClr val="D60093"/>
                </a:solidFill>
              </a:rPr>
              <a:t>новикова</a:t>
            </a:r>
            <a:r>
              <a:rPr lang="ru-RU" sz="2200" dirty="0" smtClean="0">
                <a:solidFill>
                  <a:srgbClr val="D60093"/>
                </a:solidFill>
              </a:rPr>
              <a:t>  </a:t>
            </a:r>
            <a:r>
              <a:rPr lang="ru-RU" sz="2200" dirty="0" err="1" smtClean="0">
                <a:solidFill>
                  <a:srgbClr val="D60093"/>
                </a:solidFill>
              </a:rPr>
              <a:t>людмила</a:t>
            </a:r>
            <a:r>
              <a:rPr lang="ru-RU" sz="2200" dirty="0" smtClean="0">
                <a:solidFill>
                  <a:srgbClr val="D60093"/>
                </a:solidFill>
              </a:rPr>
              <a:t>  </a:t>
            </a:r>
            <a:r>
              <a:rPr lang="ru-RU" sz="2200" dirty="0" err="1" smtClean="0">
                <a:solidFill>
                  <a:srgbClr val="D60093"/>
                </a:solidFill>
              </a:rPr>
              <a:t>васильевна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err="1" smtClean="0">
                <a:solidFill>
                  <a:srgbClr val="7030A0"/>
                </a:solidFill>
              </a:rPr>
              <a:t>педагог-психолог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200" dirty="0" err="1" smtClean="0">
                <a:solidFill>
                  <a:srgbClr val="D60093"/>
                </a:solidFill>
              </a:rPr>
              <a:t>жукова</a:t>
            </a:r>
            <a:r>
              <a:rPr lang="ru-RU" sz="2200" dirty="0" smtClean="0">
                <a:solidFill>
                  <a:srgbClr val="D60093"/>
                </a:solidFill>
              </a:rPr>
              <a:t> надежда </a:t>
            </a:r>
            <a:r>
              <a:rPr lang="ru-RU" sz="2200" dirty="0" err="1" smtClean="0">
                <a:solidFill>
                  <a:srgbClr val="D60093"/>
                </a:solidFill>
              </a:rPr>
              <a:t>федоровна</a:t>
            </a:r>
            <a:r>
              <a:rPr lang="ru-RU" sz="2200" dirty="0" smtClean="0">
                <a:solidFill>
                  <a:srgbClr val="D60093"/>
                </a:solidFill>
              </a:rPr>
              <a:t/>
            </a:r>
            <a:br>
              <a:rPr lang="ru-RU" sz="2200" dirty="0" smtClean="0">
                <a:solidFill>
                  <a:srgbClr val="D60093"/>
                </a:solidFill>
              </a:rPr>
            </a:br>
            <a:r>
              <a:rPr lang="ru-RU" sz="2700" dirty="0" smtClean="0">
                <a:solidFill>
                  <a:srgbClr val="D60093"/>
                </a:solidFill>
              </a:rPr>
              <a:t/>
            </a:r>
            <a:br>
              <a:rPr lang="ru-RU" sz="2700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</a:t>
            </a: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285720" y="285728"/>
            <a:ext cx="1928826" cy="1318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-Специалисты  филиала проводят просветительскую,  профилактическую, консультативную,  диагностическую, коррекционно-развивающую Работу с несовершеннолетними и их родителями, нуждающимися в психологической помощи;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консультативную помощь и </a:t>
            </a:r>
            <a:r>
              <a:rPr lang="ru-RU" sz="2800" dirty="0" err="1" smtClean="0">
                <a:solidFill>
                  <a:srgbClr val="D60093"/>
                </a:solidFill>
              </a:rPr>
              <a:t>супервизию</a:t>
            </a:r>
            <a:r>
              <a:rPr lang="ru-RU" sz="2800" dirty="0" smtClean="0">
                <a:solidFill>
                  <a:srgbClr val="D60093"/>
                </a:solidFill>
              </a:rPr>
              <a:t> специалистов  </a:t>
            </a:r>
            <a:r>
              <a:rPr lang="en-US" sz="2800" dirty="0" smtClean="0">
                <a:solidFill>
                  <a:srgbClr val="D60093"/>
                </a:solidFill>
              </a:rPr>
              <a:t>I </a:t>
            </a:r>
            <a:r>
              <a:rPr lang="ru-RU" sz="2800" dirty="0" smtClean="0">
                <a:solidFill>
                  <a:srgbClr val="D60093"/>
                </a:solidFill>
              </a:rPr>
              <a:t>уровня (школы, </a:t>
            </a:r>
            <a:r>
              <a:rPr lang="ru-RU" sz="2800" dirty="0" err="1" smtClean="0">
                <a:solidFill>
                  <a:srgbClr val="D60093"/>
                </a:solidFill>
              </a:rPr>
              <a:t>доу</a:t>
            </a:r>
            <a:r>
              <a:rPr lang="ru-RU" sz="2800" dirty="0" smtClean="0">
                <a:solidFill>
                  <a:srgbClr val="D60093"/>
                </a:solidFill>
              </a:rPr>
              <a:t>)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-работа осуществляется по запросу  с учетом принципа конфиденциальности. </a:t>
            </a:r>
            <a:endParaRPr lang="ru-RU" sz="2800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142844" y="142852"/>
            <a:ext cx="1928825" cy="131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60093"/>
                </a:solidFill>
              </a:rPr>
              <a:t>   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                 </a:t>
            </a:r>
            <a:r>
              <a:rPr lang="ru-RU" sz="2800" dirty="0" smtClean="0">
                <a:solidFill>
                  <a:srgbClr val="7030A0"/>
                </a:solidFill>
              </a:rPr>
              <a:t>           </a:t>
            </a:r>
            <a:r>
              <a:rPr lang="ru-RU" sz="2800" u="sng" dirty="0" smtClean="0">
                <a:solidFill>
                  <a:srgbClr val="7030A0"/>
                </a:solidFill>
              </a:rPr>
              <a:t>Ситуации для обращения</a:t>
            </a:r>
            <a:r>
              <a:rPr lang="ru-RU" sz="2800" u="sng" dirty="0" smtClean="0">
                <a:solidFill>
                  <a:srgbClr val="D60093"/>
                </a:solidFill>
              </a:rPr>
              <a:t/>
            </a:r>
            <a:br>
              <a:rPr lang="ru-RU" sz="2800" u="sng" dirty="0" smtClean="0">
                <a:solidFill>
                  <a:srgbClr val="D60093"/>
                </a:solidFill>
              </a:rPr>
            </a:br>
            <a:r>
              <a:rPr lang="en-US" sz="2800" u="sng" dirty="0" smtClean="0">
                <a:solidFill>
                  <a:srgbClr val="D60093"/>
                </a:solidFill>
              </a:rPr>
              <a:t/>
            </a:r>
            <a:br>
              <a:rPr lang="en-US" sz="2800" u="sng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жестокое обращение, все виды насилия;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</a:t>
            </a:r>
            <a:r>
              <a:rPr lang="ru-RU" sz="2800" dirty="0" err="1" smtClean="0">
                <a:solidFill>
                  <a:srgbClr val="D60093"/>
                </a:solidFill>
              </a:rPr>
              <a:t>буллинг</a:t>
            </a:r>
            <a:r>
              <a:rPr lang="ru-RU" sz="2800" dirty="0" smtClean="0">
                <a:solidFill>
                  <a:srgbClr val="D60093"/>
                </a:solidFill>
              </a:rPr>
              <a:t> в отношении несовершеннолетнего 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тренинги для подростков «группы риска» , «</a:t>
            </a:r>
            <a:r>
              <a:rPr lang="ru-RU" sz="2800" dirty="0" err="1" smtClean="0">
                <a:solidFill>
                  <a:srgbClr val="D60093"/>
                </a:solidFill>
              </a:rPr>
              <a:t>соп</a:t>
            </a:r>
            <a:r>
              <a:rPr lang="ru-RU" sz="2800" dirty="0" smtClean="0">
                <a:solidFill>
                  <a:srgbClr val="D60093"/>
                </a:solidFill>
              </a:rPr>
              <a:t>» и их     родителей;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суицидальное поведение несовершеннолетних;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работа с травмой (потеря, горе);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профессиональное самоопределение;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безопасное поведение детей;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подростки с агрессией и тревожностью;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профилактика одиночества;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«трудный класс», молодежные субкультуры;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-бродяжничество, уход из дома;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-конфликты  родитель-ребенок, ребенок-учитель, гражданско-правовые конфликты;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ситуации «семья и ребенок в кризисе».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- 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    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</a:t>
            </a: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285720" y="0"/>
            <a:ext cx="1285883" cy="878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D60093"/>
                </a:solidFill>
              </a:rPr>
              <a:t>                     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                              </a:t>
            </a:r>
            <a:r>
              <a:rPr lang="ru-RU" sz="2800" dirty="0" smtClean="0">
                <a:solidFill>
                  <a:srgbClr val="7030A0"/>
                </a:solidFill>
              </a:rPr>
              <a:t>В компетенцию специалистов </a:t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                                      также  входит: </a:t>
            </a: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1.</a:t>
            </a:r>
            <a:r>
              <a:rPr lang="ru-RU" sz="2800" dirty="0" smtClean="0">
                <a:solidFill>
                  <a:srgbClr val="D60093"/>
                </a:solidFill>
              </a:rPr>
              <a:t> Углубленная диагностика сложных случаев;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2. </a:t>
            </a:r>
            <a:r>
              <a:rPr lang="ru-RU" sz="2800" dirty="0" smtClean="0">
                <a:solidFill>
                  <a:srgbClr val="D60093"/>
                </a:solidFill>
              </a:rPr>
              <a:t>непосредственная работа с психологами ОУ по сформированному запросу, оказание им методической и профессиональной помощи (</a:t>
            </a:r>
            <a:r>
              <a:rPr lang="ru-RU" sz="2800" dirty="0" err="1" smtClean="0">
                <a:solidFill>
                  <a:srgbClr val="D60093"/>
                </a:solidFill>
              </a:rPr>
              <a:t>супервизия</a:t>
            </a:r>
            <a:r>
              <a:rPr lang="ru-RU" sz="2800" dirty="0" smtClean="0">
                <a:solidFill>
                  <a:srgbClr val="D60093"/>
                </a:solidFill>
              </a:rPr>
              <a:t>);</a:t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> </a:t>
            </a:r>
            <a:r>
              <a:rPr lang="ru-RU" sz="2800" dirty="0" smtClean="0">
                <a:solidFill>
                  <a:srgbClr val="D60093"/>
                </a:solidFill>
              </a:rPr>
              <a:t>                               </a:t>
            </a: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sz="2800" dirty="0" smtClean="0">
                <a:solidFill>
                  <a:srgbClr val="D60093"/>
                </a:solidFill>
              </a:rPr>
              <a:t/>
            </a:r>
            <a:br>
              <a:rPr lang="ru-RU" sz="2800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/>
            </a:r>
            <a:br>
              <a:rPr lang="ru-RU" dirty="0" smtClean="0">
                <a:solidFill>
                  <a:srgbClr val="D60093"/>
                </a:solidFill>
              </a:rPr>
            </a:b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428596" y="357166"/>
            <a:ext cx="1887015" cy="1289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D60093"/>
                </a:solidFill>
              </a:rPr>
              <a:t>        Благодарим за внимание, </a:t>
            </a:r>
            <a:br>
              <a:rPr lang="ru-RU" dirty="0" smtClean="0">
                <a:solidFill>
                  <a:srgbClr val="D60093"/>
                </a:solidFill>
              </a:rPr>
            </a:br>
            <a:r>
              <a:rPr lang="ru-RU" dirty="0" smtClean="0">
                <a:solidFill>
                  <a:srgbClr val="D60093"/>
                </a:solidFill>
              </a:rPr>
              <a:t>        надеемся на сотрудничество</a:t>
            </a:r>
            <a:endParaRPr lang="ru-RU" dirty="0">
              <a:solidFill>
                <a:srgbClr val="D60093"/>
              </a:solidFill>
            </a:endParaRPr>
          </a:p>
        </p:txBody>
      </p:sp>
      <p:pic>
        <p:nvPicPr>
          <p:cNvPr id="3" name="Picture 2" descr="Ð¡Ð¾Ð²ÑÐµÐ¼ÐµÐ½Ð½ÑÐ¹ ÑÑÐºÐ¾Ð²Ð¾Ð´Ð¸ÑÐµÐ»Ñ Ð»Ð¾Ð³Ð¾ÑÐ¸Ð¿ Ð·Ð½Ð°Ðº Ð¿ÑÐ¸ÑÐ¾Ð»Ð¾Ð³Ð¸Ð¸. ÐÑÐ¾ÑÐ¸Ð»Ñ ÑÐµÐ»Ð¾Ð²ÐµÐºÐ°. ÐÐ¸ÑÑÐ¼Ð¾ Psi. Ð¢Ð²Ð¾ÑÑÐµÑÐºÐ¸Ð¹ ÑÑÐ¸Ð»Ñ. Ð¡Ð¸Ð¼Ð²Ð¾Ð» Ð² vector. ÐÐ¾Ð½ÑÐµÐ¿ÑÐ¸Ñ Ð´Ð¸Ð·Ð°Ð¹Ð½Ð°. ÐÑÐµÐ½Ð´ ÐºÐ¾Ð¼Ð¿Ð°Ð½Ð¸Ð¸. Ð¤Ð¸Ð¾Ð»ÐµÑÐ¾Ð²ÑÐ¹ ÑÐ²ÐµÑ, Ð¸Ð·Ð¾Ð»Ð¸ÑÐ¾Ð²Ð°Ð½Ð½ÑÐµ Ð½Ð° Ð±ÐµÐ»Ð¾Ð¼ ÑÐ¾Ð½Ðµ. ÐÐ½Ð°ÑÐ¾Ðº Ð´Ð»Ñ Ð²ÐµÐ±-ÑÐ°Ð¹ÑÐ¾Ð², Ð»Ð¾Ð³Ð¾ÑÐ¸Ð¿Ñ â ÑÑÐ¾ÐºÐ¾Ð²ÑÐ¹ Ð²ÐµÐºÑÐ¾Ñ"/>
          <p:cNvPicPr>
            <a:picLocks noChangeAspect="1" noChangeArrowheads="1"/>
          </p:cNvPicPr>
          <p:nvPr/>
        </p:nvPicPr>
        <p:blipFill>
          <a:blip r:embed="rId2" cstate="print"/>
          <a:srcRect r="356" b="35966"/>
          <a:stretch>
            <a:fillRect/>
          </a:stretch>
        </p:blipFill>
        <p:spPr bwMode="auto">
          <a:xfrm>
            <a:off x="214282" y="214291"/>
            <a:ext cx="2822681" cy="192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558</TotalTime>
  <Words>10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                   ГБУ ПК « ЦППМСП» г. Пермь   Основная цель:  профилактика социального сиротства, психологическая помощь семье и ребенку.           </vt:lpstr>
      <vt:lpstr>                             ГБУ ПК «ЦППМСП» (г. Пермь ул.                                                                                    Казахская, 71)  имеет                                 6 филиалов  в Пермском крае  мы представляем Кунгурский  филиал «Согласие»    оказываем услуги  кишертскому, березовскому, кунгурскому районам и  г. Кунгур  наши Контакты: адрес:  г. Кунгур ул.  ГРЕБНЕВА , 83   домофон,  4 тел.  89048439718   Акатьева Наталья Николаевна эл. Почта:  kungur -soglasie19 @ rambler.ru группа в vk : ГБУ ПК « ЦППМСП» филиал г. Кунгур  </vt:lpstr>
      <vt:lpstr>                                                  График работы                                             кунгурского  филиала:   8-00 / 20-00 – ежедневно  суббота, воскресенье –выходной  запись на предварительную консультацию  и оформление запроса обязательны          </vt:lpstr>
      <vt:lpstr>                                                                                                             Важно!  1. образовательным учреждениям города и района,  в которых нет  педагога-психолога  или  психолог - молодой специалист необходимо направить на имя руководителя филиала ходатайство  с обоснованием причин, по которым  психологическая помощь  несовершеннолетнему не может быть  качественно оказана; 2. для запроса со стороны родителей необходимо в филиале заполнить согласие на обработку персональных данных, заявление на проведение психолого-педагогической работы, соглашение об оказании государственных услуг; 3. несовершеннолетние  15+ могут обратиться в  филиал центра по личному заявлению.            </vt:lpstr>
      <vt:lpstr>                                                                                                                                                                                            Специалисты     Руководитель  филиала  , педагог-психолог  Вичугова  елена   владимировна  педагог-психолог   акатьева наталья николаевна  Педагог-психолог  Скачкова Вероника Викторовна  педагог-психолог новикова  людмила  васильевна  педагог-психолог жукова надежда федоровна                                    </vt:lpstr>
      <vt:lpstr>   -Специалисты  филиала проводят просветительскую,  профилактическую, консультативную,  диагностическую, коррекционно-развивающую Работу с несовершеннолетними и их родителями, нуждающимися в психологической помощи;  - консультативную помощь и супервизию специалистов  I уровня (школы, доу)  -работа осуществляется по запросу  с учетом принципа конфиденциальности. </vt:lpstr>
      <vt:lpstr>                                         Ситуации для обращения  - жестокое обращение, все виды насилия; - буллинг в отношении несовершеннолетнего ; - тренинги для подростков «группы риска» , «соп» и их     родителей; - суицидальное поведение несовершеннолетних; - работа с травмой (потеря, горе); - профессиональное самоопределение; - безопасное поведение детей; - подростки с агрессией и тревожностью; - профилактика одиночества; - «трудный класс», молодежные субкультуры; -бродяжничество, уход из дома; -конфликты  родитель-ребенок, ребенок-учитель, гражданско-правовые конфликты; - ситуации «семья и ребенок в кризисе».          -           </vt:lpstr>
      <vt:lpstr>                                                                    В компетенцию специалистов                                        также  входит:   1. Углубленная диагностика сложных случаев;  2. непосредственная работа с психологами ОУ по сформированному запросу, оказание им методической и профессиональной помощи (супервизия);                                                </vt:lpstr>
      <vt:lpstr>        Благодарим за внимание,          надеемся на сотрудничество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User</cp:lastModifiedBy>
  <cp:revision>46</cp:revision>
  <dcterms:created xsi:type="dcterms:W3CDTF">2019-02-04T04:39:24Z</dcterms:created>
  <dcterms:modified xsi:type="dcterms:W3CDTF">2019-03-01T09:58:55Z</dcterms:modified>
</cp:coreProperties>
</file>