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327" r:id="rId2"/>
    <p:sldId id="321" r:id="rId3"/>
    <p:sldId id="322" r:id="rId4"/>
    <p:sldId id="266" r:id="rId5"/>
    <p:sldId id="323" r:id="rId6"/>
    <p:sldId id="325" r:id="rId7"/>
    <p:sldId id="314" r:id="rId8"/>
    <p:sldId id="326" r:id="rId9"/>
    <p:sldId id="324" r:id="rId10"/>
    <p:sldId id="274" r:id="rId11"/>
    <p:sldId id="265" r:id="rId12"/>
    <p:sldId id="295" r:id="rId13"/>
    <p:sldId id="296" r:id="rId14"/>
    <p:sldId id="297" r:id="rId15"/>
    <p:sldId id="304" r:id="rId16"/>
    <p:sldId id="320" r:id="rId17"/>
    <p:sldId id="328" r:id="rId18"/>
    <p:sldId id="301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D565"/>
    <a:srgbClr val="009900"/>
    <a:srgbClr val="66FF66"/>
    <a:srgbClr val="50CDEA"/>
    <a:srgbClr val="CC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94660"/>
  </p:normalViewPr>
  <p:slideViewPr>
    <p:cSldViewPr>
      <p:cViewPr varScale="1">
        <p:scale>
          <a:sx n="104" d="100"/>
          <a:sy n="104" d="100"/>
        </p:scale>
        <p:origin x="2244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70B8E-4867-411E-A62A-9E243D6244FE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0CFB9-6D15-45CD-8765-7C1E763466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5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53548A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3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3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536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05.04.2018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69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05.04.2018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91541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96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05.04.2018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8167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8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17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05.04.2018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2873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05.04.2018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1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1.jpeg"/><Relationship Id="rId7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0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0" Type="http://schemas.openxmlformats.org/officeDocument/2006/relationships/image" Target="../media/image3.emf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3.emf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784976" cy="1080120"/>
          </a:xfr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Пермского края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 «Пермский краевой центр военно-патриотического воспитания и подготовки граждан (молодежи) к военной службе»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196752"/>
            <a:ext cx="8784976" cy="576064"/>
          </a:xfrm>
          <a:prstGeom prst="rect">
            <a:avLst/>
          </a:prstGeom>
          <a:gradFill flip="none" rotWithShape="1">
            <a:gsLst>
              <a:gs pos="0">
                <a:srgbClr val="50CDEA">
                  <a:tint val="66000"/>
                  <a:satMod val="160000"/>
                </a:srgbClr>
              </a:gs>
              <a:gs pos="50000">
                <a:srgbClr val="50CDEA">
                  <a:tint val="44500"/>
                  <a:satMod val="160000"/>
                </a:srgbClr>
              </a:gs>
              <a:gs pos="100000">
                <a:srgbClr val="50CDEA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подготовке граждан к военной службе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61278"/>
            <a:ext cx="1722044" cy="23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C36AA3C-465B-4302-AC4E-E07B728192C1}"/>
              </a:ext>
            </a:extLst>
          </p:cNvPr>
          <p:cNvSpPr txBox="1">
            <a:spLocks/>
          </p:cNvSpPr>
          <p:nvPr/>
        </p:nvSpPr>
        <p:spPr>
          <a:xfrm>
            <a:off x="85320" y="4316368"/>
            <a:ext cx="8973358" cy="2425000"/>
          </a:xfrm>
          <a:prstGeom prst="rect">
            <a:avLst/>
          </a:prstGeom>
          <a:solidFill>
            <a:srgbClr val="92D050">
              <a:alpha val="50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УЧЕБНЫЕ </a:t>
            </a:r>
          </a:p>
          <a:p>
            <a:pPr lvl="0">
              <a:spcBef>
                <a:spcPts val="0"/>
              </a:spcBef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СБОРЫ ПО ПОДГОТОВКЕ ГРАЖДАН К ВОЕННОЙ СЛУЖБЕ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84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135457" y="95599"/>
            <a:ext cx="7748912" cy="136508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ООО «Оздоровительно-образовательный лагерь «ЗВЕЗДНЫЙ»»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 Пермь, </a:t>
            </a:r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Ордожникидзевский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район, </a:t>
            </a:r>
          </a:p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пос. Социалистический, д.17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95598"/>
            <a:ext cx="1008112" cy="136508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работа\Documents\МОЯ ПАПКА\Круглый стол\2017\shema-proezda-Zvezdny-1024x5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7" y="1556791"/>
            <a:ext cx="4327127" cy="266429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4149080"/>
            <a:ext cx="4621422" cy="26642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F:\Фото со сборов\IMG_33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38626"/>
            <a:ext cx="4608512" cy="258246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8" y="4195482"/>
            <a:ext cx="4327126" cy="26091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632731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50725" y="114201"/>
            <a:ext cx="8196442" cy="722511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РАСПОРЯДОК ДНЯ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145802"/>
            <a:ext cx="510236" cy="69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366021"/>
              </p:ext>
            </p:extLst>
          </p:nvPr>
        </p:nvGraphicFramePr>
        <p:xfrm>
          <a:off x="150723" y="980720"/>
          <a:ext cx="8862648" cy="5688634"/>
        </p:xfrm>
        <a:graphic>
          <a:graphicData uri="http://schemas.openxmlformats.org/drawingml/2006/table">
            <a:tbl>
              <a:tblPr firstRow="1" firstCol="1" bandRow="1"/>
              <a:tblGrid>
                <a:gridCol w="660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6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2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3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п/п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Начало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Конец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Продолжи-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тельность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Подъем личного состава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Утренняя физическая зарядка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Утренний туалет, заправка кроватей, наведение порядка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07.30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 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Утренний осмотр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08.40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Подготовка разводу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08.40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Развод на занятия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08.50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09.00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09.50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Обед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13.40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Время для личных потребностей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13.40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Воспитательная работа 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Полдник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17.30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18.20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 час занятий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19.20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Ужин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Просмотр художественного фильма (время для личных потребностей)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Вечерняя прогулка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Вечерняя поверка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21.50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Вечерний туалет, подготовка к отбою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мин.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18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Отбой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22.30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709" marR="527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493779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909" y="120189"/>
            <a:ext cx="2991797" cy="21366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24475" y="2250129"/>
            <a:ext cx="3015232" cy="2239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F:\Фото со сборов\IMG_34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910" y="4497769"/>
            <a:ext cx="3022426" cy="226888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F:\Фото со сборов\IMG_34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089" y="2250129"/>
            <a:ext cx="2951821" cy="226057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054141-6FDE-4B55-8FD7-65B465B70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96" y="4510708"/>
            <a:ext cx="3090242" cy="225750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1D039C-3806-477C-BF07-527EFB3D1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" y="116632"/>
            <a:ext cx="3050638" cy="213349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2EFAF3-C53A-45A3-8F32-3F6A4E2398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" y="2250129"/>
            <a:ext cx="3070516" cy="22688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ABD33B-021C-4E22-9F10-251A733698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429" y="115078"/>
            <a:ext cx="2985183" cy="213349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026B0B-0C92-40F9-9560-82C21D9B76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72" y="4519017"/>
            <a:ext cx="2990925" cy="224764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17226682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Доклад\zqJKjpu9lW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6387"/>
            <a:ext cx="4232112" cy="268022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Доклад\jM3m8Ysa1M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6387"/>
            <a:ext cx="1933241" cy="26502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Доклад\9JkNjL70RK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97705"/>
            <a:ext cx="3744416" cy="249237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Доклад\9WAn2qalWf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4697"/>
            <a:ext cx="3008976" cy="267198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936" y="2794958"/>
            <a:ext cx="1120053" cy="151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020"/>
            <a:ext cx="1164578" cy="1576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0817C3-C40C-452D-860A-458B2B0A32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333469"/>
            <a:ext cx="3643161" cy="246233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050" name="Picture 2" descr="G:\Доклад\aYMqr89PGt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77019"/>
            <a:ext cx="4536503" cy="328879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308137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F:\Доклад\KViw5pTfO6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346" y="133047"/>
            <a:ext cx="4144150" cy="275844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Доклад\Z5pzo5USzA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51" y="237615"/>
            <a:ext cx="3947069" cy="263035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05009"/>
            <a:ext cx="1152128" cy="156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891496"/>
            <a:ext cx="1152128" cy="156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EF3504-BD7D-4F52-92B1-EDCF96CB28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28" y="1628800"/>
            <a:ext cx="5076565" cy="338437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146" name="Picture 2" descr="G:\Доклад\i8PRs4viBT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" y="4394701"/>
            <a:ext cx="3582140" cy="23843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Доклад\pnjQNZQSgx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26215"/>
            <a:ext cx="3960441" cy="238716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8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Доклад\Отзыв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70749"/>
            <a:ext cx="8906477" cy="671581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24" y="71437"/>
            <a:ext cx="1522356" cy="206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67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работа\Documents\МОЯ ПАПКА\Круглый стол\2017\iskhe2avAI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856985" cy="6552728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25" y="215454"/>
            <a:ext cx="937399" cy="126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27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25" y="215454"/>
            <a:ext cx="937399" cy="126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81B1676-4466-446B-A4A7-CC5838BC4A8C}"/>
              </a:ext>
            </a:extLst>
          </p:cNvPr>
          <p:cNvSpPr/>
          <p:nvPr/>
        </p:nvSpPr>
        <p:spPr>
          <a:xfrm>
            <a:off x="250225" y="1700808"/>
            <a:ext cx="8643550" cy="5078313"/>
          </a:xfrm>
          <a:prstGeom prst="rect">
            <a:avLst/>
          </a:prstGeom>
          <a:solidFill>
            <a:srgbClr val="A0D565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холодное время года прибывают на учебные сборы </a:t>
            </a:r>
            <a:r>
              <a:rPr lang="ru-RU" sz="5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летней или в легкой зимней обуви, без перчаток и головных уборов.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D1C3902-AFE4-4F0C-B4E1-4A65C796C934}"/>
              </a:ext>
            </a:extLst>
          </p:cNvPr>
          <p:cNvSpPr txBox="1">
            <a:spLocks/>
          </p:cNvSpPr>
          <p:nvPr/>
        </p:nvSpPr>
        <p:spPr>
          <a:xfrm>
            <a:off x="1272334" y="196926"/>
            <a:ext cx="7621441" cy="1287858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5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НЕДОСТАТКИ</a:t>
            </a:r>
            <a:r>
              <a:rPr lang="ru-RU" sz="540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623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86003" y="116632"/>
            <a:ext cx="8817423" cy="4773539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endParaRPr lang="ru-RU"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КОНТАКТНАЯ ИНФОРМАЦИЯ</a:t>
            </a: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Сайт </a:t>
            </a: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http://gaupatriot.ru/ </a:t>
            </a: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Раздел </a:t>
            </a: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«Учебные сборы»</a:t>
            </a: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Специалист (учебные сборы) Грибанова Лариса Михайловна </a:t>
            </a: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тел. 8 965 564 72 49</a:t>
            </a: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Эл. почта  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sborpatriot@mail.ru</a:t>
            </a:r>
            <a:endParaRPr lang="ru-RU" sz="40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128" y="4941168"/>
            <a:ext cx="1385936" cy="187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1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86002" y="4005064"/>
            <a:ext cx="8817423" cy="144016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endParaRPr lang="ru-RU" sz="22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  <a:tabLst>
                <a:tab pos="238125" algn="l"/>
              </a:tabLs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СПАСИБО ЗА ВНИМАНИЕ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7957"/>
            <a:ext cx="3016870" cy="40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68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8828890" cy="6552728"/>
          </a:xfrm>
          <a:gradFill flip="none" rotWithShape="1">
            <a:gsLst>
              <a:gs pos="0">
                <a:schemeClr val="dk1">
                  <a:tint val="62000"/>
                  <a:satMod val="180000"/>
                </a:schemeClr>
              </a:gs>
              <a:gs pos="65000">
                <a:schemeClr val="dk1">
                  <a:tint val="32000"/>
                  <a:satMod val="250000"/>
                </a:schemeClr>
              </a:gs>
              <a:gs pos="100000">
                <a:schemeClr val="dk1">
                  <a:tint val="23000"/>
                  <a:satMod val="3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4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ru-RU" sz="11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НОРМАТИВНО-ПРАВОВЫЕ АКТЫ </a:t>
            </a:r>
          </a:p>
          <a:p>
            <a:pPr indent="444500" algn="just"/>
            <a:r>
              <a:rPr lang="ru-RU" sz="9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Федеральный закон № 53 от 28.03.1998 г. «О воинской обязанности и военной службе»;</a:t>
            </a:r>
          </a:p>
          <a:p>
            <a:pPr indent="444500" algn="just"/>
            <a:r>
              <a:rPr lang="ru-RU" sz="9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«Концепция федеральной системы подготовки граждан РФ к военной службе на период до 2020 г.», </a:t>
            </a:r>
            <a:r>
              <a:rPr lang="ru-RU" sz="9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утвержденная распоряжением Правительства Российской Федерации от 03.02.2010 г. № 134-р;</a:t>
            </a:r>
          </a:p>
          <a:p>
            <a:pPr indent="444500" algn="just"/>
            <a:r>
              <a:rPr lang="ru-RU" sz="9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Государственная программа «Патриотического воспитания граждан Российской Федерации на 2016-2020 годы», </a:t>
            </a:r>
            <a:r>
              <a:rPr lang="ru-RU" sz="9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утвержденная постановлением Правительства Российской Федерации от 30.12.2015 г. № 1493; </a:t>
            </a:r>
          </a:p>
          <a:p>
            <a:pPr indent="444500" algn="just"/>
            <a:r>
              <a:rPr lang="ru-RU" sz="9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4. Совместный приказ Министра обороны Российской Федерации и Министерства образования и науки Российской Федерации от 24.02.2010 г. № 96/134 «Об утверждении Инструкции об организации обучения граждан Российской Федерации начальным знаниям в области обороны и их подготовки по основам военной службы в образовательных учреждениях среднего (полного) общего образования, образовательных учреждениях начального профессионального и среднего профессионального образования и учебных пунктах»; </a:t>
            </a:r>
          </a:p>
          <a:p>
            <a:pPr indent="444500" algn="just"/>
            <a:r>
              <a:rPr lang="ru-RU" sz="9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Государственное задание на год.</a:t>
            </a:r>
          </a:p>
        </p:txBody>
      </p:sp>
    </p:spTree>
    <p:extLst>
      <p:ext uri="{BB962C8B-B14F-4D97-AF65-F5344CB8AC3E}">
        <p14:creationId xmlns:p14="http://schemas.microsoft.com/office/powerpoint/2010/main" val="397378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6632"/>
            <a:ext cx="8828890" cy="6552728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 учебных сборов :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Обучение граждан Российской Федерации начальным знаниям в области обороны и  их подготовки по основам военной службы в образовательных учреждениях среднего (полного) общего образования, образовательных учреждениях профессионального и среднего профессионального образования.</a:t>
            </a:r>
          </a:p>
          <a:p>
            <a:pPr indent="352425" algn="ctr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Задачи учебных сборов :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Формирование морально-психологических и физических качеств гражданина, необходимых для прохождения военной службы;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Воспитание патриотизма, уважения к историческому и культурному прошлому России и ее вооруженным силам;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Изучение гражданами основных положений законодательства Российской Федерации в области обороны государства, о воинской обязанности и воинском учете, об обязательной и добровольной подготовке к военной службе, о прохождении военной службы по призыву и в добровольном порядке (по контракту), о пребывании в запасе, о правах, обязанностях и ответственности военнослужащих и граждан, находящихся в запасе;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4. Приобретение навыков в области гражданской обороны;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Изучение основ безопасности военной службы, устройства и правил обращения со стрелковым оружием, основ тактической, строевой подготовок, сохранения здоровья и военно-медицинской подготовки, вопросов радиационной, химической и биологической защиты войск и населения;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Практическое закрепление полученных знаний в ходе учебных сборов;</a:t>
            </a:r>
          </a:p>
          <a:p>
            <a:pPr indent="352425" algn="just"/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Проведение военно-профессиональной ориентации на овладение военно-учетными специальностями и выбор профессии офицера.</a:t>
            </a:r>
          </a:p>
        </p:txBody>
      </p:sp>
    </p:spTree>
    <p:extLst>
      <p:ext uri="{BB962C8B-B14F-4D97-AF65-F5344CB8AC3E}">
        <p14:creationId xmlns:p14="http://schemas.microsoft.com/office/powerpoint/2010/main" val="197924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90919" y="124918"/>
            <a:ext cx="7621441" cy="1287858"/>
          </a:xfrm>
          <a:prstGeom prst="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Дисциплина «Основы безопасности жизнедеятельности».</a:t>
            </a:r>
          </a:p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Тема «Основы обороны государства </a:t>
            </a:r>
            <a:r>
              <a:rPr lang="ru-RU" sz="2400" b="1">
                <a:solidFill>
                  <a:sysClr val="windowText" lastClr="000000"/>
                </a:solidFill>
                <a:latin typeface="Times New Roman"/>
                <a:ea typeface="Times New Roman"/>
              </a:rPr>
              <a:t>и военной </a:t>
            </a:r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службы» </a:t>
            </a:r>
            <a:r>
              <a:rPr lang="ru-RU" sz="240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которая предусматривает теоретические и практические занятия по следующим предметам: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40799"/>
              </p:ext>
            </p:extLst>
          </p:nvPr>
        </p:nvGraphicFramePr>
        <p:xfrm>
          <a:off x="190919" y="1556792"/>
          <a:ext cx="8770202" cy="5112566"/>
        </p:xfrm>
        <a:graphic>
          <a:graphicData uri="http://schemas.openxmlformats.org/drawingml/2006/table">
            <a:tbl>
              <a:tblPr firstRow="1" firstCol="1" bandRow="1"/>
              <a:tblGrid>
                <a:gridCol w="59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1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55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Общее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колич.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часов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Огневая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Строевая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Радиационная, химическая и биологическая защита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Тактическая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Общественно-государственная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Военная топография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Военно-медицинская подготовка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Основы безопасности военной службы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18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6305"/>
            <a:ext cx="1008112" cy="136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722795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7527CA-8AB6-4185-8AD4-445C4E94D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81128"/>
            <a:ext cx="2915816" cy="222775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7594-BB79-4C16-9809-3CE36D7D0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329" y="530935"/>
            <a:ext cx="3130864" cy="173986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04705F-1326-4E66-9E45-A4A1E3656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2" y="0"/>
            <a:ext cx="6139204" cy="6218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717EDD-97AB-465B-BDCD-0047505B8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6" y="468581"/>
            <a:ext cx="3097712" cy="18595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F45C26-DD5F-4D0F-9E0E-7ECD904804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840" y="2228141"/>
            <a:ext cx="3202872" cy="194994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C86C24-B89C-4362-91E8-CA0232D5D1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7862" y="1185569"/>
            <a:ext cx="2626175" cy="295654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1BD2B14-8B29-4F7D-A98A-DAD916CB2371}"/>
              </a:ext>
            </a:extLst>
          </p:cNvPr>
          <p:cNvSpPr txBox="1">
            <a:spLocks/>
          </p:cNvSpPr>
          <p:nvPr/>
        </p:nvSpPr>
        <p:spPr>
          <a:xfrm>
            <a:off x="71617" y="4178089"/>
            <a:ext cx="8971492" cy="35175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ФИЗИЧЕСКАЯ ПОДГОТОВКА</a:t>
            </a:r>
            <a:endParaRPr lang="ru-RU" sz="24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" name="Picture 11" descr="F:\Доклад\t_AgbDBdEOg.jpg">
            <a:extLst>
              <a:ext uri="{FF2B5EF4-FFF2-40B4-BE49-F238E27FC236}">
                <a16:creationId xmlns:a16="http://schemas.microsoft.com/office/drawing/2014/main" id="{615DC572-21EB-4B34-B8D0-80A8543DB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25" y="4598609"/>
            <a:ext cx="3323451" cy="221476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9" descr="F:\Доклад\v1UuXh-ihJ0.jpg">
            <a:extLst>
              <a:ext uri="{FF2B5EF4-FFF2-40B4-BE49-F238E27FC236}">
                <a16:creationId xmlns:a16="http://schemas.microsoft.com/office/drawing/2014/main" id="{D102E48E-AA08-4DDB-926D-CFBE6997D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82" y="4581128"/>
            <a:ext cx="3185530" cy="22480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C9B3C27-6D71-4F1B-8274-3D3BA7343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962" y="33286"/>
            <a:ext cx="850959" cy="115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2987C0A-535F-427E-9A49-18D221CD50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1" y="2234212"/>
            <a:ext cx="3030948" cy="187511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44304461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6401" y="108554"/>
            <a:ext cx="8887559" cy="385413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СТРОЕВАЯ ПОДГОТОВКА</a:t>
            </a:r>
            <a:endParaRPr lang="ru-RU" sz="24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6401" y="2276872"/>
            <a:ext cx="8895997" cy="35175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ОБЩЕВОИНСКИЕ УСТАВЫ</a:t>
            </a:r>
            <a:endParaRPr lang="ru-RU" sz="24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2051" name="Picture 3" descr="G:\Доклад\s9gL2oNt7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2679123"/>
            <a:ext cx="2237890" cy="15211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46401" y="4234630"/>
            <a:ext cx="8926319" cy="49051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РАДИАЦИОННАЯ, ХИМИЧЕСКАЯ И БИОЛОГИЧЕСКАЯ ЗАЩИТА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E03112-11ED-4DD3-AFB7-ECD686CB7F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614" y="2679123"/>
            <a:ext cx="2237890" cy="151216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Picture 7" descr="F:\Фото со сборов\IMG_3383.JPG">
            <a:extLst>
              <a:ext uri="{FF2B5EF4-FFF2-40B4-BE49-F238E27FC236}">
                <a16:creationId xmlns:a16="http://schemas.microsoft.com/office/drawing/2014/main" id="{EAAC89A6-982B-4990-8B7E-BC10E2B71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79123"/>
            <a:ext cx="2237890" cy="154196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F:\Фото со сборов\IMG_3426.JPG">
            <a:extLst>
              <a:ext uri="{FF2B5EF4-FFF2-40B4-BE49-F238E27FC236}">
                <a16:creationId xmlns:a16="http://schemas.microsoft.com/office/drawing/2014/main" id="{3503BB31-2191-4D8B-8582-AB72C7FBC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275" y="2718648"/>
            <a:ext cx="2364981" cy="150104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4E370D-F0C9-43F9-8467-75216BBC9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770" y="523653"/>
            <a:ext cx="2357950" cy="174838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51E9C9-134C-4F2B-ADD3-95074CA67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29532"/>
            <a:ext cx="2304250" cy="173836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3491B5-A708-4BA9-9385-80DD43F1ED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3" y="515642"/>
            <a:ext cx="2148520" cy="168093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A458ED-70FA-4DB0-BA03-AABF69010F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4759512"/>
            <a:ext cx="2947455" cy="206752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9A61FEB-6452-4963-8AD5-C121A26BF4D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98" y="544465"/>
            <a:ext cx="2212186" cy="17275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854C3A2-D084-416D-BD7B-C7755546B0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950" y="4778946"/>
            <a:ext cx="2935770" cy="205319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8D00505-C7A1-445F-BB87-D342CC5C94F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78945"/>
            <a:ext cx="3038977" cy="205841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8889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работа\Documents\МОЯ ПАПКА\Круглый стол\2017\Lwqs85oCGx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9" y="632059"/>
            <a:ext cx="3019803" cy="206611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0FFA5C2-FAE1-4F0B-903B-EE363883B48F}"/>
              </a:ext>
            </a:extLst>
          </p:cNvPr>
          <p:cNvSpPr txBox="1">
            <a:spLocks/>
          </p:cNvSpPr>
          <p:nvPr/>
        </p:nvSpPr>
        <p:spPr>
          <a:xfrm>
            <a:off x="100857" y="104944"/>
            <a:ext cx="8935639" cy="49051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ТАКТИЧЕСКАЯ ПОДГОТОВКА</a:t>
            </a:r>
            <a:endParaRPr lang="ru-RU" sz="18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13" name="Picture 9" descr="G:\Доклад\l14iu-aHAFk.jpg">
            <a:extLst>
              <a:ext uri="{FF2B5EF4-FFF2-40B4-BE49-F238E27FC236}">
                <a16:creationId xmlns:a16="http://schemas.microsoft.com/office/drawing/2014/main" id="{0178F147-1DD5-4E97-B2B7-A236D0330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0" y="2661245"/>
            <a:ext cx="3019802" cy="175389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54EE096-9362-4DE0-AA97-F10BA8E82938}"/>
              </a:ext>
            </a:extLst>
          </p:cNvPr>
          <p:cNvSpPr txBox="1">
            <a:spLocks/>
          </p:cNvSpPr>
          <p:nvPr/>
        </p:nvSpPr>
        <p:spPr>
          <a:xfrm>
            <a:off x="142585" y="4449229"/>
            <a:ext cx="8858829" cy="35175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ВОЕННАЯ ТОПОГРАФИЯ</a:t>
            </a:r>
            <a:endParaRPr lang="ru-RU" sz="24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15" name="Picture 2" descr="G:\Доклад\tZlioHlbkGc.jpg">
            <a:extLst>
              <a:ext uri="{FF2B5EF4-FFF2-40B4-BE49-F238E27FC236}">
                <a16:creationId xmlns:a16="http://schemas.microsoft.com/office/drawing/2014/main" id="{A7D77600-3240-4B21-9BA6-1CA78E982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80" y="4869161"/>
            <a:ext cx="2830266" cy="188389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G:\Доклад\mlTA554Ziew.jpg">
            <a:extLst>
              <a:ext uri="{FF2B5EF4-FFF2-40B4-BE49-F238E27FC236}">
                <a16:creationId xmlns:a16="http://schemas.microsoft.com/office/drawing/2014/main" id="{36EDE033-282C-4052-92D9-4599BBFBD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829363"/>
            <a:ext cx="2890055" cy="192369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C8C00E-0874-4A4A-B75C-0FFB7B8A7B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80" y="663635"/>
            <a:ext cx="2866840" cy="203454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42DA7A-704E-4C8B-AC37-F271C032C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76" y="666037"/>
            <a:ext cx="2748706" cy="202581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3C72BE-A687-4B8D-BB0C-5780550341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376" y="2661245"/>
            <a:ext cx="2748706" cy="177094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402E07B-DD72-4A38-975F-20ECEF7EC4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624" y="2691852"/>
            <a:ext cx="2857196" cy="171931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823734548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03554" y="72094"/>
            <a:ext cx="5188526" cy="720080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ВОЕННО-МЕДИЦИНСКАЯ ПОДГОТОВКА</a:t>
            </a:r>
            <a:endParaRPr lang="ru-RU" sz="20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364088" y="72094"/>
            <a:ext cx="3672336" cy="1426624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ОБЩЕСТВЕННО ГОСУДАРСТВЕННАЯ ПОДГОТОВКА И ОСНОВЫ БЕЗОПАСНОСТИ ВОЕННОЙ СЛУЖБЫ</a:t>
            </a:r>
            <a:endParaRPr lang="ru-RU" sz="18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7174" name="Picture 6" descr="G:\Доклад\kX8YFLS9zv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" y="841294"/>
            <a:ext cx="2452222" cy="179355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G:\Доклад\WFidAntPXK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57" y="841294"/>
            <a:ext cx="2006722" cy="290966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G:\Доклад\aCF0-OGvOJ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8" y="1921083"/>
            <a:ext cx="2777139" cy="18507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BD8A86E-546E-4035-96FC-6264DA8554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4536504"/>
            <a:ext cx="3131840" cy="22768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569396-ECA2-44BC-8A08-98BB8FD67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816" y="4457698"/>
            <a:ext cx="3216496" cy="24003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6C6F790-288A-400E-A7C2-72346921B283}"/>
              </a:ext>
            </a:extLst>
          </p:cNvPr>
          <p:cNvSpPr txBox="1">
            <a:spLocks/>
          </p:cNvSpPr>
          <p:nvPr/>
        </p:nvSpPr>
        <p:spPr>
          <a:xfrm>
            <a:off x="155823" y="3757178"/>
            <a:ext cx="8880601" cy="749070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Практическое выполнение упражнения начальных стрельб </a:t>
            </a:r>
          </a:p>
          <a:p>
            <a:pPr lvl="0"/>
            <a:r>
              <a:rPr lang="ru-RU" sz="24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из автомата Калашникова </a:t>
            </a:r>
            <a:endParaRPr lang="ru-RU" sz="24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8A6BD2-05FB-412C-BF9C-FF96720994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51242"/>
            <a:ext cx="2867307" cy="21181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3DF46A-3E58-4DD4-9A27-DC24F2ACB3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38864"/>
            <a:ext cx="3679294" cy="224235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58211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Доклад\2MGf_lDwi-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" y="544653"/>
            <a:ext cx="3040057" cy="22293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Доклад\1p4tjUJ424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" y="2756518"/>
            <a:ext cx="3437443" cy="212744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Доклад\pCWr3xcpOm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301" y="578615"/>
            <a:ext cx="3047203" cy="217679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F:\Доклад\CtHTYpLkiR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657" y="553971"/>
            <a:ext cx="3025511" cy="222006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01D4D0E-1996-48B3-A38E-575E94C1EA73}"/>
              </a:ext>
            </a:extLst>
          </p:cNvPr>
          <p:cNvSpPr txBox="1">
            <a:spLocks/>
          </p:cNvSpPr>
          <p:nvPr/>
        </p:nvSpPr>
        <p:spPr>
          <a:xfrm>
            <a:off x="128220" y="84771"/>
            <a:ext cx="8962530" cy="459882"/>
          </a:xfrm>
          <a:prstGeom prst="rect">
            <a:avLst/>
          </a:prstGeom>
          <a:solidFill>
            <a:srgbClr val="92D050">
              <a:alpha val="6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b="1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КУЛЬТУРНО-ДОСУГОВЫЕ МЕРОПРИЯТИЯ И ВОСПИТАТЕЛЬНАЯ РАБОТА </a:t>
            </a:r>
            <a:endParaRPr lang="ru-RU" sz="180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</p:txBody>
      </p:sp>
      <p:pic>
        <p:nvPicPr>
          <p:cNvPr id="12" name="Picture 4" descr="F:\Доклад\G7Vto_i48Jo.jpg">
            <a:extLst>
              <a:ext uri="{FF2B5EF4-FFF2-40B4-BE49-F238E27FC236}">
                <a16:creationId xmlns:a16="http://schemas.microsoft.com/office/drawing/2014/main" id="{88E598EB-8E9C-446F-B155-4E0CC4F49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622" y="2751585"/>
            <a:ext cx="2267585" cy="21326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Доклад\XOI1QNmfqcA.jpg">
            <a:extLst>
              <a:ext uri="{FF2B5EF4-FFF2-40B4-BE49-F238E27FC236}">
                <a16:creationId xmlns:a16="http://schemas.microsoft.com/office/drawing/2014/main" id="{DA1EF72D-0156-4AC2-B5BB-1C6919FB1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1601"/>
            <a:ext cx="3150769" cy="190162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F:\Доклад\_pMVb5yG39w.jpg">
            <a:extLst>
              <a:ext uri="{FF2B5EF4-FFF2-40B4-BE49-F238E27FC236}">
                <a16:creationId xmlns:a16="http://schemas.microsoft.com/office/drawing/2014/main" id="{D5DA7699-DC1E-468E-A2A9-99C46222D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207" y="2751585"/>
            <a:ext cx="3312368" cy="213237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F9FFE8-7EEC-4983-BA9A-FA6C1D2CB16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16" y="4871602"/>
            <a:ext cx="3150769" cy="190162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13131BF-DF4B-4FA9-B652-CBD816D0D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13" y="4931465"/>
            <a:ext cx="1232370" cy="173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AFC458D1-EBE1-4C80-8008-B0738DA36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613" y="4941168"/>
            <a:ext cx="1218883" cy="174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20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10236</TotalTime>
  <Words>860</Words>
  <Application>Microsoft Office PowerPoint</Application>
  <PresentationFormat>Экран (4:3)</PresentationFormat>
  <Paragraphs>221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Министерство образования и науки Пермского края ГАУ «Пермский краевой центр военно-патриотического воспитания и подготовки граждан (молодежи) к военной службе»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azgard</dc:creator>
  <cp:lastModifiedBy>Пользователь</cp:lastModifiedBy>
  <cp:revision>263</cp:revision>
  <dcterms:created xsi:type="dcterms:W3CDTF">2017-01-30T11:15:10Z</dcterms:created>
  <dcterms:modified xsi:type="dcterms:W3CDTF">2018-04-05T09:19:09Z</dcterms:modified>
</cp:coreProperties>
</file>